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7"/>
  </p:notesMasterIdLst>
  <p:sldIdLst>
    <p:sldId id="256" r:id="rId2"/>
    <p:sldId id="257" r:id="rId3"/>
    <p:sldId id="258" r:id="rId4"/>
    <p:sldId id="261" r:id="rId5"/>
    <p:sldId id="259" r:id="rId6"/>
    <p:sldId id="334" r:id="rId7"/>
    <p:sldId id="262" r:id="rId8"/>
    <p:sldId id="263" r:id="rId9"/>
    <p:sldId id="264" r:id="rId10"/>
    <p:sldId id="266" r:id="rId11"/>
    <p:sldId id="280" r:id="rId12"/>
    <p:sldId id="283" r:id="rId13"/>
    <p:sldId id="267" r:id="rId14"/>
    <p:sldId id="326" r:id="rId15"/>
    <p:sldId id="327" r:id="rId16"/>
    <p:sldId id="269" r:id="rId17"/>
    <p:sldId id="270" r:id="rId18"/>
    <p:sldId id="271" r:id="rId19"/>
    <p:sldId id="272" r:id="rId20"/>
    <p:sldId id="328" r:id="rId21"/>
    <p:sldId id="273" r:id="rId22"/>
    <p:sldId id="274" r:id="rId23"/>
    <p:sldId id="275" r:id="rId24"/>
    <p:sldId id="276" r:id="rId25"/>
    <p:sldId id="277" r:id="rId26"/>
    <p:sldId id="281" r:id="rId27"/>
    <p:sldId id="320" r:id="rId28"/>
    <p:sldId id="279" r:id="rId29"/>
    <p:sldId id="322" r:id="rId30"/>
    <p:sldId id="319" r:id="rId31"/>
    <p:sldId id="282" r:id="rId32"/>
    <p:sldId id="284" r:id="rId33"/>
    <p:sldId id="278" r:id="rId34"/>
    <p:sldId id="286" r:id="rId35"/>
    <p:sldId id="329" r:id="rId36"/>
    <p:sldId id="323" r:id="rId37"/>
    <p:sldId id="324" r:id="rId38"/>
    <p:sldId id="285" r:id="rId39"/>
    <p:sldId id="330" r:id="rId40"/>
    <p:sldId id="287" r:id="rId41"/>
    <p:sldId id="321" r:id="rId42"/>
    <p:sldId id="288" r:id="rId43"/>
    <p:sldId id="289" r:id="rId44"/>
    <p:sldId id="290" r:id="rId45"/>
    <p:sldId id="291" r:id="rId46"/>
    <p:sldId id="294" r:id="rId47"/>
    <p:sldId id="325" r:id="rId48"/>
    <p:sldId id="333" r:id="rId49"/>
    <p:sldId id="292" r:id="rId50"/>
    <p:sldId id="331" r:id="rId51"/>
    <p:sldId id="293" r:id="rId52"/>
    <p:sldId id="332" r:id="rId53"/>
    <p:sldId id="335" r:id="rId54"/>
    <p:sldId id="346" r:id="rId55"/>
    <p:sldId id="295" r:id="rId56"/>
    <p:sldId id="296" r:id="rId57"/>
    <p:sldId id="336" r:id="rId58"/>
    <p:sldId id="337" r:id="rId59"/>
    <p:sldId id="297" r:id="rId60"/>
    <p:sldId id="318" r:id="rId61"/>
    <p:sldId id="298" r:id="rId62"/>
    <p:sldId id="300" r:id="rId63"/>
    <p:sldId id="299" r:id="rId64"/>
    <p:sldId id="305" r:id="rId65"/>
    <p:sldId id="306" r:id="rId66"/>
    <p:sldId id="307" r:id="rId67"/>
    <p:sldId id="308" r:id="rId68"/>
    <p:sldId id="310" r:id="rId69"/>
    <p:sldId id="341" r:id="rId70"/>
    <p:sldId id="342" r:id="rId71"/>
    <p:sldId id="311" r:id="rId72"/>
    <p:sldId id="312" r:id="rId73"/>
    <p:sldId id="313" r:id="rId74"/>
    <p:sldId id="314" r:id="rId75"/>
    <p:sldId id="347" r:id="rId76"/>
    <p:sldId id="304" r:id="rId77"/>
    <p:sldId id="344" r:id="rId78"/>
    <p:sldId id="343" r:id="rId79"/>
    <p:sldId id="309" r:id="rId80"/>
    <p:sldId id="345" r:id="rId81"/>
    <p:sldId id="301" r:id="rId82"/>
    <p:sldId id="302" r:id="rId83"/>
    <p:sldId id="303" r:id="rId84"/>
    <p:sldId id="316" r:id="rId85"/>
    <p:sldId id="317" r:id="rId8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76077"/>
  </p:normalViewPr>
  <p:slideViewPr>
    <p:cSldViewPr snapToGrid="0" snapToObjects="1">
      <p:cViewPr>
        <p:scale>
          <a:sx n="84" d="100"/>
          <a:sy n="84" d="100"/>
        </p:scale>
        <p:origin x="20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heme" Target="theme/theme1.xml"/><Relationship Id="rId9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presProps" Target="presProps.xml"/><Relationship Id="rId8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9/28/16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TO OPEN CONSOLE and JSBIN in the same </a:t>
            </a:r>
            <a:r>
              <a:rPr lang="en-US" baseline="0" dirty="0" smtClean="0"/>
              <a:t>window</a:t>
            </a:r>
          </a:p>
          <a:p>
            <a:endParaRPr lang="en-US" baseline="0" dirty="0" smtClean="0"/>
          </a:p>
          <a:p>
            <a:r>
              <a:rPr lang="en-US" dirty="0" smtClean="0"/>
              <a:t>How many of you are familiar with JavaScript?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</a:p>
          <a:p>
            <a:endParaRPr lang="en-US" dirty="0" smtClean="0"/>
          </a:p>
          <a:p>
            <a:r>
              <a:rPr lang="en-US" dirty="0" smtClean="0"/>
              <a:t>As</a:t>
            </a:r>
            <a:r>
              <a:rPr lang="en-US" baseline="0" dirty="0" smtClean="0"/>
              <a:t> we go through this do not hesitate to stand up and walk around. Sitting for 3 hours isn’t fun – I won’t be doing it </a:t>
            </a:r>
            <a:r>
              <a:rPr lang="en-US" baseline="0" dirty="0" err="1" smtClean="0"/>
              <a:t>sooooo</a:t>
            </a:r>
            <a:r>
              <a:rPr lang="en-US" baseline="0" dirty="0" smtClean="0"/>
              <a:t> you shouldn’t have to either!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may not always know the answer but</a:t>
            </a:r>
            <a:r>
              <a:rPr lang="en-US" baseline="0" dirty="0" smtClean="0"/>
              <a:t> we can explore together.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1st picture is </a:t>
            </a:r>
            <a:r>
              <a:rPr lang="en-US" dirty="0" err="1" smtClean="0"/>
              <a:t>extastic</a:t>
            </a:r>
            <a:endParaRPr lang="en-US" dirty="0" smtClean="0"/>
          </a:p>
          <a:p>
            <a:r>
              <a:rPr lang="en-US" dirty="0" smtClean="0"/>
              <a:t>2nd picture</a:t>
            </a:r>
            <a:r>
              <a:rPr lang="en-US" baseline="0" dirty="0" smtClean="0"/>
              <a:t> is suspicious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needs the repo for an exercise we are doing later in the lesson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Dragonfly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won’t be working with the HTML and CSS today so feel free to make your console bigger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PAUSE HERE IN CASE SOMEONE GETS LOST – Go through it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THROUGH THIS ON YOUR</a:t>
            </a:r>
            <a:r>
              <a:rPr lang="en-US" baseline="0" dirty="0" smtClean="0"/>
              <a:t> COMPUTER AS WELL!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 everyone good??? THUMBS UP OR THUMBS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6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3</a:t>
            </a:r>
          </a:p>
          <a:p>
            <a:pPr marL="228600" indent="-228600">
              <a:buAutoNum type="arabicPeriod"/>
            </a:pPr>
            <a:r>
              <a:rPr lang="en-US" dirty="0" smtClean="0"/>
              <a:t>8</a:t>
            </a:r>
          </a:p>
          <a:p>
            <a:pPr marL="228600" indent="-228600">
              <a:buAutoNum type="arabicPeriod"/>
            </a:pPr>
            <a:r>
              <a:rPr lang="en-US" dirty="0" smtClean="0"/>
              <a:t>Yes, 6</a:t>
            </a:r>
          </a:p>
          <a:p>
            <a:pPr marL="228600" indent="-228600">
              <a:buAutoNum type="arabicPeriod"/>
            </a:pPr>
            <a:r>
              <a:rPr lang="en-US" dirty="0" smtClean="0"/>
              <a:t>0</a:t>
            </a:r>
          </a:p>
          <a:p>
            <a:pPr marL="228600" indent="-228600">
              <a:buAutoNum type="arabicPeriod"/>
            </a:pPr>
            <a:r>
              <a:rPr lang="en-US" dirty="0" smtClean="0"/>
              <a:t>11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4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anyone tel</a:t>
            </a:r>
            <a:r>
              <a:rPr lang="en-US" baseline="0" dirty="0" smtClean="0"/>
              <a:t>l me what 3.141592that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js_datatypes.asp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will discuss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in math - the brackets work like parenthesis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00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anyone know what the modulus does?</a:t>
            </a:r>
          </a:p>
          <a:p>
            <a:endParaRPr lang="en-US" dirty="0" smtClean="0"/>
          </a:p>
          <a:p>
            <a:r>
              <a:rPr lang="en-US" dirty="0" smtClean="0"/>
              <a:t>SPEAKING:</a:t>
            </a:r>
            <a:r>
              <a:rPr lang="en-US" baseline="0" dirty="0" smtClean="0"/>
              <a:t> "he" + "</a:t>
            </a:r>
            <a:r>
              <a:rPr lang="en-US" baseline="0" dirty="0" err="1" smtClean="0"/>
              <a:t>llo</a:t>
            </a:r>
            <a:r>
              <a:rPr lang="en-US" baseline="0" dirty="0" smtClean="0"/>
              <a:t>" = "hello"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 </a:t>
            </a:r>
            <a:r>
              <a:rPr lang="en-US" dirty="0" smtClean="0"/>
              <a:t>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</a:t>
            </a:r>
            <a:r>
              <a:rPr lang="en-US" dirty="0" smtClean="0"/>
              <a:t>examples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Make </a:t>
            </a:r>
            <a:r>
              <a:rPr lang="en-US" dirty="0" smtClean="0"/>
              <a:t>sure to do string </a:t>
            </a:r>
            <a:r>
              <a:rPr lang="en-US" dirty="0" smtClean="0"/>
              <a:t>subtraction – </a:t>
            </a:r>
            <a:r>
              <a:rPr lang="en-US" dirty="0" err="1" smtClean="0"/>
              <a:t>console.log</a:t>
            </a:r>
            <a:r>
              <a:rPr lang="en-US" dirty="0" smtClean="0"/>
              <a:t>(“hi” – “</a:t>
            </a:r>
            <a:r>
              <a:rPr lang="en-US" dirty="0" err="1" smtClean="0"/>
              <a:t>i</a:t>
            </a:r>
            <a:r>
              <a:rPr lang="en-US" dirty="0" smtClean="0"/>
              <a:t>”)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NaN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</a:t>
            </a:r>
            <a:r>
              <a:rPr lang="en-US" baseline="0" dirty="0" smtClean="0"/>
              <a:t>string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see 3 as a number with quotes but the computer just sees it as a string regardless of it being a number in between the strings and since you can’t do math on strings it makes 5 a string – You and the computer are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Built-in: Functions (which we will</a:t>
            </a:r>
            <a:r>
              <a:rPr lang="en-US" baseline="0" dirty="0" smtClean="0"/>
              <a:t> discuss later) that are native to JavaScript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Native means that you don’t have to write any code to use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MUST USE CONSOLE.LOG ON JSBIN!!!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2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CODE IN JSBIN – NOT THE CONSOLE!</a:t>
            </a:r>
          </a:p>
          <a:p>
            <a:r>
              <a:rPr lang="en-US" baseline="0" dirty="0" smtClean="0"/>
              <a:t>ALWAYS </a:t>
            </a:r>
            <a:r>
              <a:rPr lang="en-US" baseline="0" dirty="0" smtClean="0"/>
              <a:t>END STATEMENT WITH SEMICOLON</a:t>
            </a:r>
            <a:r>
              <a:rPr lang="en-US" baseline="0" dirty="0" smtClean="0"/>
              <a:t>!</a:t>
            </a:r>
          </a:p>
          <a:p>
            <a:r>
              <a:rPr lang="en-US" baseline="0" dirty="0" smtClean="0"/>
              <a:t>MUST USE CONSOLE.LOG ON JSBIN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(“Mark”);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(65);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([4,7,10]);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(Mark);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so they see that it gets ‘undefined’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Mark);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65);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([4,7,10]);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({ ’key’ : ’value });</a:t>
            </a:r>
          </a:p>
          <a:p>
            <a:endParaRPr lang="en-US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(3+5);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(7</a:t>
            </a:r>
            <a:r>
              <a:rPr lang="en-US" baseline="0" dirty="0" smtClean="0"/>
              <a:t>*10);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(9 % 5); </a:t>
            </a:r>
            <a:r>
              <a:rPr lang="en-US" baseline="0" dirty="0" smtClean="0">
                <a:sym typeface="Wingdings"/>
              </a:rPr>
              <a:t> 4  -- Think of it as 9 % 5 with a remainder of 6</a:t>
            </a:r>
          </a:p>
          <a:p>
            <a:r>
              <a:rPr lang="en-US" baseline="0" dirty="0" smtClean="0">
                <a:sym typeface="Wingdings"/>
              </a:rPr>
              <a:t>   -- can be used to see if a number is even or multiple of particular number</a:t>
            </a:r>
          </a:p>
          <a:p>
            <a:r>
              <a:rPr lang="en-US" baseline="0" dirty="0" smtClean="0">
                <a:sym typeface="Wingdings"/>
              </a:rPr>
              <a:t>   -- </a:t>
            </a:r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(any-number % 2)  = 0 is event</a:t>
            </a:r>
          </a:p>
          <a:p>
            <a:r>
              <a:rPr lang="en-US" baseline="0" dirty="0" smtClean="0">
                <a:sym typeface="Wingdings"/>
              </a:rPr>
              <a:t>   -- </a:t>
            </a:r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(any-number % 3) = 0 is multiple of </a:t>
            </a:r>
            <a:r>
              <a:rPr lang="en-US" baseline="0" dirty="0" smtClean="0">
                <a:sym typeface="Wingdings"/>
              </a:rPr>
              <a:t>three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(“Mark”.</a:t>
            </a:r>
            <a:r>
              <a:rPr lang="en-US" baseline="0" dirty="0" err="1" smtClean="0">
                <a:sym typeface="Wingdings"/>
              </a:rPr>
              <a:t>charAt</a:t>
            </a:r>
            <a:r>
              <a:rPr lang="en-US" baseline="0" dirty="0" smtClean="0">
                <a:sym typeface="Wingdings"/>
              </a:rPr>
              <a:t>(0));</a:t>
            </a: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(“</a:t>
            </a:r>
            <a:r>
              <a:rPr lang="en-US" baseline="0" dirty="0" err="1" smtClean="0">
                <a:sym typeface="Wingdings"/>
              </a:rPr>
              <a:t>rango</a:t>
            </a:r>
            <a:r>
              <a:rPr lang="en-US" baseline="0" dirty="0" smtClean="0">
                <a:sym typeface="Wingdings"/>
              </a:rPr>
              <a:t>”.</a:t>
            </a:r>
            <a:r>
              <a:rPr lang="en-US" baseline="0" dirty="0" err="1" smtClean="0">
                <a:sym typeface="Wingdings"/>
              </a:rPr>
              <a:t>charAt</a:t>
            </a:r>
            <a:r>
              <a:rPr lang="en-US" baseline="0" dirty="0" smtClean="0">
                <a:sym typeface="Wingdings"/>
              </a:rPr>
              <a:t>(3);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/gifs/typography-GqDZqVjH4XFFC</a:t>
            </a:r>
          </a:p>
          <a:p>
            <a:endParaRPr lang="en-US" dirty="0" smtClean="0"/>
          </a:p>
          <a:p>
            <a:r>
              <a:rPr lang="en-US" dirty="0" smtClean="0"/>
              <a:t>Also use this time as a break!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</a:t>
            </a:r>
            <a:r>
              <a:rPr lang="en-US" baseline="0" dirty="0" smtClean="0"/>
              <a:t>declare </a:t>
            </a:r>
            <a:r>
              <a:rPr lang="en-US" baseline="0" dirty="0" smtClean="0"/>
              <a:t>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 a variable on this slide? yes - how do you know?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is the name of the first variable on this slide?</a:t>
            </a:r>
          </a:p>
          <a:p>
            <a:r>
              <a:rPr lang="en-US" baseline="0" dirty="0" smtClean="0"/>
              <a:t>is the variable declared? why?</a:t>
            </a:r>
          </a:p>
          <a:p>
            <a:r>
              <a:rPr lang="en-US" baseline="0" dirty="0" smtClean="0"/>
              <a:t>is it assigned? why?</a:t>
            </a:r>
          </a:p>
          <a:p>
            <a:r>
              <a:rPr lang="en-US" baseline="0" dirty="0" smtClean="0"/>
              <a:t>the value is what data type? and how do you know it is that data type?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first element in the first array? Second element? third?</a:t>
            </a:r>
          </a:p>
          <a:p>
            <a:r>
              <a:rPr lang="en-US" baseline="0" dirty="0" smtClean="0"/>
              <a:t>how do you know it is the first element?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Due</a:t>
            </a:r>
            <a:r>
              <a:rPr lang="en-US" baseline="0" dirty="0" smtClean="0"/>
              <a:t> </a:t>
            </a:r>
            <a:r>
              <a:rPr lang="en-US" baseline="0" dirty="0" smtClean="0"/>
              <a:t>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all are here b/c you are taking a course through the Commerce Data</a:t>
            </a:r>
            <a:r>
              <a:rPr lang="en-US" baseline="0" dirty="0" smtClean="0"/>
              <a:t> Academy - whose purpose is to offer courses on various topics in data science, development, and engineering for Commerce employees.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need to write down the links - this presentation will be sent out after this course and will be hosted online as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8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does built-in mean again?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9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ALWAYS END STATEMENT WITH SEMICOLON!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names = [‘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Bey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Yonce</a:t>
            </a:r>
            <a:r>
              <a:rPr lang="en-US" baseline="0" dirty="0" smtClean="0"/>
              <a:t>’]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newNames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names.split</a:t>
            </a:r>
            <a:r>
              <a:rPr lang="en-US" baseline="0" dirty="0" smtClean="0"/>
              <a:t>(0,1); </a:t>
            </a:r>
            <a:r>
              <a:rPr lang="en-US" baseline="0" dirty="0" smtClean="0">
                <a:sym typeface="Wingdings"/>
              </a:rPr>
              <a:t> [‘</a:t>
            </a:r>
            <a:r>
              <a:rPr lang="en-US" baseline="0" dirty="0" err="1" smtClean="0">
                <a:sym typeface="Wingdings"/>
              </a:rPr>
              <a:t>Beyonce</a:t>
            </a:r>
            <a:r>
              <a:rPr lang="en-US" baseline="0" dirty="0" smtClean="0">
                <a:sym typeface="Wingdings"/>
              </a:rPr>
              <a:t>’]</a:t>
            </a:r>
          </a:p>
          <a:p>
            <a:r>
              <a:rPr lang="en-US" baseline="0" dirty="0" err="1" smtClean="0">
                <a:sym typeface="Wingdings"/>
              </a:rPr>
              <a:t>var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newNewNames</a:t>
            </a:r>
            <a:r>
              <a:rPr lang="en-US" baseline="0" dirty="0" smtClean="0">
                <a:sym typeface="Wingdings"/>
              </a:rPr>
              <a:t> = </a:t>
            </a:r>
            <a:r>
              <a:rPr lang="en-US" baseline="0" dirty="0" err="1" smtClean="0">
                <a:sym typeface="Wingdings"/>
              </a:rPr>
              <a:t>names.split</a:t>
            </a:r>
            <a:r>
              <a:rPr lang="en-US" baseline="0" dirty="0" smtClean="0">
                <a:sym typeface="Wingdings"/>
              </a:rPr>
              <a:t>(0,2);  [‘</a:t>
            </a:r>
            <a:r>
              <a:rPr lang="en-US" baseline="0" dirty="0" err="1" smtClean="0">
                <a:sym typeface="Wingdings"/>
              </a:rPr>
              <a:t>Beyonce</a:t>
            </a:r>
            <a:r>
              <a:rPr lang="en-US" baseline="0" dirty="0" smtClean="0">
                <a:sym typeface="Wingdings"/>
              </a:rPr>
              <a:t>’, ‘</a:t>
            </a:r>
            <a:r>
              <a:rPr lang="en-US" baseline="0" dirty="0" err="1" smtClean="0">
                <a:sym typeface="Wingdings"/>
              </a:rPr>
              <a:t>Bey</a:t>
            </a:r>
            <a:r>
              <a:rPr lang="en-US" baseline="0" dirty="0" smtClean="0">
                <a:sym typeface="Wingdings"/>
              </a:rPr>
              <a:t>’]</a:t>
            </a: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</a:t>
            </a:r>
            <a:r>
              <a:rPr lang="en-US" baseline="0" dirty="0" err="1" smtClean="0">
                <a:sym typeface="Wingdings"/>
              </a:rPr>
              <a:t>names.length</a:t>
            </a:r>
            <a:r>
              <a:rPr lang="en-US" baseline="0" dirty="0" smtClean="0">
                <a:sym typeface="Wingdings"/>
              </a:rPr>
              <a:t>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names.reverse</a:t>
            </a:r>
            <a:r>
              <a:rPr lang="en-US" baseline="0" dirty="0" smtClean="0"/>
              <a:t>());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names.toString</a:t>
            </a:r>
            <a:r>
              <a:rPr lang="en-US" baseline="0" dirty="0" smtClean="0"/>
              <a:t>());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09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r>
              <a:rPr lang="en-US" baseline="0" dirty="0" smtClean="0"/>
              <a:t> can be numbers but you can’t use them without using double quotes “ “ and you can’t use . (dot)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5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make sure to use the</a:t>
            </a:r>
            <a:r>
              <a:rPr lang="en-US" baseline="0" dirty="0" smtClean="0"/>
              <a:t> DOUBLE QUOTATION MARKS FOR JSBIN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way to check for</a:t>
            </a:r>
            <a:r>
              <a:rPr lang="en-US" baseline="0" dirty="0" smtClean="0"/>
              <a:t> type with an array is to use </a:t>
            </a:r>
            <a:r>
              <a:rPr lang="en-US" baseline="0" dirty="0" err="1" smtClean="0"/>
              <a:t>Array.isArray</a:t>
            </a:r>
            <a:r>
              <a:rPr lang="en-US" baseline="0" dirty="0" smtClean="0"/>
              <a:t>() -- https://</a:t>
            </a:r>
            <a:r>
              <a:rPr lang="en-US" baseline="0" dirty="0" err="1" smtClean="0"/>
              <a:t>developer.mozilla.org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-US/docs/Web/JavaScript/Reference/</a:t>
            </a:r>
            <a:r>
              <a:rPr lang="en-US" baseline="0" dirty="0" err="1" smtClean="0"/>
              <a:t>Global_Objects</a:t>
            </a:r>
            <a:r>
              <a:rPr lang="en-US" baseline="0" dirty="0" smtClean="0"/>
              <a:t>/Array/</a:t>
            </a:r>
            <a:r>
              <a:rPr lang="en-US" baseline="0" dirty="0" err="1" smtClean="0"/>
              <a:t>isArray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Array.isArray</a:t>
            </a:r>
            <a:r>
              <a:rPr lang="en-US" baseline="0" dirty="0" smtClean="0"/>
              <a:t>([3,4,]) </a:t>
            </a:r>
            <a:r>
              <a:rPr lang="en-US" baseline="0" dirty="0" smtClean="0">
                <a:sym typeface="Wingdings"/>
              </a:rPr>
              <a:t> ‘true’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/questions/5048371/are-</a:t>
            </a:r>
            <a:r>
              <a:rPr lang="en-US" dirty="0" err="1" smtClean="0"/>
              <a:t>javascript</a:t>
            </a:r>
            <a:r>
              <a:rPr lang="en-US" dirty="0" smtClean="0"/>
              <a:t>-arrays-primitives-strings-objects</a:t>
            </a:r>
          </a:p>
          <a:p>
            <a:endParaRPr lang="en-US" dirty="0" smtClean="0"/>
          </a:p>
          <a:p>
            <a:r>
              <a:rPr lang="en-US" dirty="0" smtClean="0"/>
              <a:t>Really arrays are objects – but rather than having { 0: value, 1:</a:t>
            </a:r>
            <a:r>
              <a:rPr lang="en-US" baseline="0" dirty="0" smtClean="0"/>
              <a:t> value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9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data[0].tags</a:t>
            </a:r>
            <a:r>
              <a:rPr lang="en-US" baseline="0" dirty="0" smtClean="0"/>
              <a:t> OR data[0][“tags”]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data[1].categories[1].label OR data[1][“categories”][1][“label”]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Number – Integer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data[2].image[0].title OR data[2][“image”][0][“title”]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2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/gifs/yosub-beyonce-question-queen-bey-3o85xlbbhWbrwLvFO8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7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SUBLIME!!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7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28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Boxes</a:t>
            </a:r>
            <a:r>
              <a:rPr lang="en-US" baseline="0" dirty="0" smtClean="0"/>
              <a:t> of videos are objects or arrays</a:t>
            </a:r>
          </a:p>
          <a:p>
            <a:r>
              <a:rPr lang="en-US" baseline="0" dirty="0" smtClean="0"/>
              <a:t>The list of names are arrays or </a:t>
            </a:r>
            <a:r>
              <a:rPr lang="en-US" baseline="0" dirty="0" err="1" smtClean="0"/>
              <a:t>objeccts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Leave this up for</a:t>
            </a:r>
            <a:r>
              <a:rPr lang="en-US" baseline="0" dirty="0" smtClean="0"/>
              <a:t> a second. It should have been emailed to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5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</a:t>
            </a:r>
            <a:r>
              <a:rPr lang="en-US" dirty="0" smtClean="0"/>
              <a:t>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0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 the first</a:t>
            </a:r>
          </a:p>
          <a:p>
            <a:endParaRPr lang="en-US" dirty="0" smtClean="0"/>
          </a:p>
          <a:p>
            <a:r>
              <a:rPr lang="en-US" dirty="0" smtClean="0"/>
              <a:t>Someone</a:t>
            </a:r>
            <a:r>
              <a:rPr lang="en-US" baseline="0" dirty="0" smtClean="0"/>
              <a:t> tells me how to do the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2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7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</a:t>
            </a:r>
            <a:r>
              <a:rPr lang="en-US" dirty="0" smtClean="0"/>
              <a:t>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7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/gifs/beyonce-we-like-to-party-dancing-9pcASxfqgNa5G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188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73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</a:t>
            </a:r>
            <a:r>
              <a:rPr lang="en-US" baseline="0" dirty="0" smtClean="0"/>
              <a:t> variables – you define functions (declare variables) – and then you call them </a:t>
            </a:r>
          </a:p>
          <a:p>
            <a:r>
              <a:rPr lang="en-US" baseline="0" dirty="0" smtClean="0"/>
              <a:t>Can have any number of parameters in a function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are in the definition</a:t>
            </a:r>
          </a:p>
          <a:p>
            <a:r>
              <a:rPr lang="en-US" baseline="0" dirty="0" smtClean="0"/>
              <a:t>Arguments are the values you pass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647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JSBIN </a:t>
            </a:r>
          </a:p>
          <a:p>
            <a:endParaRPr lang="en-US" dirty="0" smtClean="0"/>
          </a:p>
          <a:p>
            <a:r>
              <a:rPr lang="en-US" dirty="0" smtClean="0"/>
              <a:t>Do function </a:t>
            </a:r>
            <a:r>
              <a:rPr lang="en-US" dirty="0" err="1" smtClean="0"/>
              <a:t>subtractNumbers</a:t>
            </a:r>
            <a:r>
              <a:rPr lang="en-US" dirty="0" smtClean="0"/>
              <a:t>(num1,</a:t>
            </a:r>
            <a:r>
              <a:rPr lang="en-US" baseline="0" dirty="0" smtClean="0"/>
              <a:t> num2) {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(num1 – num2)</a:t>
            </a:r>
          </a:p>
          <a:p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subtractNumbers</a:t>
            </a:r>
            <a:r>
              <a:rPr lang="en-US" baseline="0" dirty="0" smtClean="0"/>
              <a:t>(7,3);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1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smtClean="0"/>
              <a:t>/gifs/foxsports-football-soccer-futbol-Qw4X3FCYb9sflH9HgBO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parameters</a:t>
            </a:r>
            <a:r>
              <a:rPr lang="en-US" baseline="0" dirty="0" smtClean="0"/>
              <a:t> work? Because they allow you to re-use code. If you didn’t use parameters you would have to copy and paste this code somewhere else with other variable names – which is NOT DRY (do not repeat yourself).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2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</a:t>
            </a:r>
            <a:r>
              <a:rPr lang="en-US" baseline="0" dirty="0" smtClean="0"/>
              <a:t> is Synchronous: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/questions/2035645/when-is-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-synchronous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0449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</a:t>
            </a:r>
            <a:r>
              <a:rPr lang="en-US" baseline="0" dirty="0" smtClean="0"/>
              <a:t>read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BE CLEAR – the ‘return’ statement doesn’t function exactly like </a:t>
            </a:r>
            <a:r>
              <a:rPr lang="en-US" baseline="0" dirty="0" err="1" smtClean="0"/>
              <a:t>console.log</a:t>
            </a:r>
            <a:endParaRPr lang="en-US" baseline="0" dirty="0" smtClean="0"/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shows the information passed into it onto the console</a:t>
            </a:r>
          </a:p>
          <a:p>
            <a:r>
              <a:rPr lang="en-US" baseline="0" dirty="0" smtClean="0"/>
              <a:t>	- return passes back the value of the function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is for debugging and ’return’ is for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34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the array moment to re-introduce the synchronous nature of JS</a:t>
            </a:r>
          </a:p>
          <a:p>
            <a:endParaRPr lang="en-US" baseline="0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emptyArray</a:t>
            </a:r>
            <a:r>
              <a:rPr lang="en-US" dirty="0" smtClean="0"/>
              <a:t> = [];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addValue</a:t>
            </a:r>
            <a:r>
              <a:rPr lang="en-US" dirty="0" smtClean="0"/>
              <a:t>(value) {	</a:t>
            </a:r>
            <a:r>
              <a:rPr lang="en-US" dirty="0" err="1" smtClean="0"/>
              <a:t>emptyArray.push</a:t>
            </a:r>
            <a:r>
              <a:rPr lang="en-US" dirty="0" smtClean="0"/>
              <a:t>(value);}</a:t>
            </a:r>
          </a:p>
          <a:p>
            <a:endParaRPr lang="en-US" dirty="0" smtClean="0"/>
          </a:p>
          <a:p>
            <a:r>
              <a:rPr lang="en-US" dirty="0" err="1" smtClean="0"/>
              <a:t>addValue</a:t>
            </a:r>
            <a:r>
              <a:rPr lang="en-US" dirty="0" smtClean="0"/>
              <a:t>(3);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(7);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(15);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emptyArray</a:t>
            </a:r>
            <a:r>
              <a:rPr lang="en-US" dirty="0" smtClean="0"/>
              <a:t>); </a:t>
            </a:r>
            <a:r>
              <a:rPr lang="en-US" dirty="0" smtClean="0">
                <a:sym typeface="Wingdings"/>
              </a:rPr>
              <a:t> [3,7,15] – JS went</a:t>
            </a:r>
            <a:r>
              <a:rPr lang="en-US" baseline="0" dirty="0" smtClean="0">
                <a:sym typeface="Wingdings"/>
              </a:rPr>
              <a:t> in order rather than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</a:t>
            </a:r>
            <a:r>
              <a:rPr lang="en-US" dirty="0" smtClean="0"/>
              <a:t>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400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550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 up - Turn to</a:t>
            </a:r>
            <a:r>
              <a:rPr lang="en-US" baseline="0" dirty="0" smtClean="0"/>
              <a:t> the person on your right – or left – say your name, where you work, and your favorite type of cheese – or if you’re lactose intolerant, what kind of snack you enjoy – 2 min!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/gifs/friends-rachel-green-tv-VZXuygf0oUb5u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59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877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 instantiate the variable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4939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</a:t>
            </a:r>
            <a:r>
              <a:rPr lang="en-US" dirty="0" err="1" smtClean="0"/>
              <a:t>kim</a:t>
            </a:r>
            <a:r>
              <a:rPr lang="en-US" dirty="0" smtClean="0"/>
              <a:t>-</a:t>
            </a:r>
            <a:r>
              <a:rPr lang="en-US" dirty="0" err="1" smtClean="0"/>
              <a:t>kardashian</a:t>
            </a:r>
            <a:r>
              <a:rPr lang="en-US" dirty="0" smtClean="0"/>
              <a:t>-gif-</a:t>
            </a:r>
            <a:r>
              <a:rPr lang="en-US" dirty="0" err="1" smtClean="0"/>
              <a:t>simcity</a:t>
            </a:r>
            <a:r>
              <a:rPr lang="en-US" dirty="0" smtClean="0"/>
              <a:t>-</a:t>
            </a:r>
            <a:r>
              <a:rPr lang="en-US" dirty="0" err="1" smtClean="0"/>
              <a:t>buildit-QCevNzgfKTigg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87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House analogy:</a:t>
            </a:r>
            <a:r>
              <a:rPr lang="en-US" baseline="0" dirty="0" smtClean="0"/>
              <a:t> Drywall is HTML, Paint inside is CSS, JS is the door handles, windows --- plumbing and electrical are server-side backend </a:t>
            </a:r>
            <a:r>
              <a:rPr lang="en-US" baseline="0" dirty="0" smtClean="0"/>
              <a:t>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Routing -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 isn't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/blog which isn't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/image or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/image/kitten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 handing - online forms - makes sure it gets to database securely, data validation (name is made of letters, phone number is a phone number etc.) - databases: when you shop on Amazon and close browser when you come back your cart is still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4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Eic</a:t>
            </a:r>
            <a:r>
              <a:rPr lang="en-US" baseline="0" dirty="0" err="1" smtClean="0"/>
              <a:t>h</a:t>
            </a:r>
            <a:r>
              <a:rPr lang="en-US" baseline="0" dirty="0" smtClean="0"/>
              <a:t> – said like ’Ike’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Move </a:t>
            </a:r>
            <a:r>
              <a:rPr lang="en-US" dirty="0" smtClean="0"/>
              <a:t>to JS was</a:t>
            </a:r>
            <a:r>
              <a:rPr lang="en-US" baseline="0" dirty="0" smtClean="0"/>
              <a:t> done as a marketing move since Java (another programming language – used to build Gmail and Blue Ray Discs)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– European Computer </a:t>
            </a:r>
            <a:r>
              <a:rPr lang="en-US" baseline="0" dirty="0" smtClean="0"/>
              <a:t>Manufacturers Association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is a standard by which JS must abide. JS is an implementation of ECMA - but isn't ECMA. There are things that JS does that ECMA doesn't require.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ES5 runs in the current browsers</a:t>
            </a:r>
          </a:p>
          <a:p>
            <a:r>
              <a:rPr lang="en-US" baseline="0" dirty="0" smtClean="0"/>
              <a:t>ES6 needs a compiler (Babel)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https://www.w3.org/community/</a:t>
            </a:r>
            <a:r>
              <a:rPr lang="en-US" baseline="0" dirty="0" err="1" smtClean="0"/>
              <a:t>webed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A_Short_History_of_JavaScript</a:t>
            </a:r>
            <a:endParaRPr lang="en-US" baseline="0" dirty="0" smtClean="0"/>
          </a:p>
          <a:p>
            <a:r>
              <a:rPr lang="en-US" dirty="0" smtClean="0"/>
              <a:t>Credit: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/questions/912479/what-is-the-difference-between-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-and-</a:t>
            </a:r>
            <a:r>
              <a:rPr lang="en-US" baseline="0" dirty="0" err="1" smtClean="0"/>
              <a:t>ecmascript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other implementations</a:t>
            </a:r>
            <a:r>
              <a:rPr lang="en-US" baseline="0" dirty="0" smtClean="0"/>
              <a:t> of ES such as ActionScript and JScript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0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9/28/16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abrown/JS_Class_Sept_2016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academy.commerce.gov/" TargetMode="External"/><Relationship Id="rId4" Type="http://schemas.openxmlformats.org/officeDocument/2006/relationships/hyperlink" Target="mailto:dataacademy@doc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eloper.mozilla.org/en-US/docs/Web/JavaScript/Reference/Global_Objects/Array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maabrown/JS_Class_Sept_201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s.com/jsref/jsref_tolowercase.asp" TargetMode="External"/><Relationship Id="rId3" Type="http://schemas.openxmlformats.org/officeDocument/2006/relationships/hyperlink" Target="http://www.w3schools.com/jsref/jsref_push.asp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gi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3.gif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4.gi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3.gi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3.gi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5.gi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6.png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hyperlink" Target="https://www.pluralsight.com/)" TargetMode="External"/><Relationship Id="rId5" Type="http://schemas.openxmlformats.org/officeDocument/2006/relationships/hyperlink" Target="https://www.udacit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school.io/" TargetMode="Externa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8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JavaScript (JS)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5643228"/>
            <a:ext cx="1324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Featuring </a:t>
            </a:r>
            <a:r>
              <a:rPr lang="en-US" sz="1200" i="1" dirty="0" err="1" smtClean="0">
                <a:latin typeface="+mj-lt"/>
              </a:rPr>
              <a:t>Beyonce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Agreement </a:t>
            </a:r>
            <a:r>
              <a:rPr lang="en-US" sz="1800" i="1" dirty="0" smtClean="0"/>
              <a:t>(Repeat After Me)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9494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i="1" dirty="0" smtClean="0"/>
              <a:t>I am going to make mistakes. </a:t>
            </a:r>
          </a:p>
          <a:p>
            <a:r>
              <a:rPr lang="en-US" sz="2400" i="1" dirty="0" smtClean="0"/>
              <a:t>I am going to get things wrong. </a:t>
            </a:r>
          </a:p>
          <a:p>
            <a:r>
              <a:rPr lang="en-US" sz="2400" i="1" dirty="0" smtClean="0"/>
              <a:t>I am going to fail. </a:t>
            </a:r>
          </a:p>
          <a:p>
            <a:r>
              <a:rPr lang="en-US" sz="2400" i="1" dirty="0" smtClean="0"/>
              <a:t>This is okay!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34442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</a:t>
            </a:r>
            <a:r>
              <a:rPr lang="en-US" dirty="0"/>
              <a:t>repo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github.com/maabrown/JS_Class_Sept_2016</a:t>
            </a:r>
            <a:r>
              <a:rPr lang="en-US" dirty="0" smtClean="0"/>
              <a:t>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Find folder on your machine using ‘Finder’ (Mac) or ‘Windows Explorer’ (PC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Open </a:t>
            </a:r>
            <a:r>
              <a:rPr lang="en-US" dirty="0" smtClean="0"/>
              <a:t>folder (directory) in Code </a:t>
            </a:r>
            <a:r>
              <a:rPr lang="en-US" dirty="0" smtClean="0"/>
              <a:t>editor – Sublime, Atom, or other of choosing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  <a:endParaRPr lang="en-US" dirty="0" smtClean="0"/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15" y="291783"/>
            <a:ext cx="9438005" cy="5899335"/>
          </a:xfrm>
        </p:spPr>
      </p:pic>
    </p:spTree>
    <p:extLst>
      <p:ext uri="{BB962C8B-B14F-4D97-AF65-F5344CB8AC3E}">
        <p14:creationId xmlns:p14="http://schemas.microsoft.com/office/powerpoint/2010/main" val="1252818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Console on your web browser </a:t>
            </a:r>
            <a:r>
              <a:rPr lang="en-US" dirty="0" smtClean="0"/>
              <a:t>(Going over this option first)</a:t>
            </a:r>
          </a:p>
          <a:p>
            <a:endParaRPr lang="en-US" dirty="0"/>
          </a:p>
          <a:p>
            <a:r>
              <a:rPr lang="en-US" dirty="0" smtClean="0"/>
              <a:t>OR</a:t>
            </a:r>
          </a:p>
          <a:p>
            <a:endParaRPr lang="en-US" dirty="0"/>
          </a:p>
          <a:p>
            <a:r>
              <a:rPr lang="en-US" sz="2800" dirty="0" err="1" smtClean="0"/>
              <a:t>JSBin.com</a:t>
            </a:r>
            <a:r>
              <a:rPr lang="en-US" dirty="0" smtClean="0"/>
              <a:t> (This option second)</a:t>
            </a:r>
          </a:p>
        </p:txBody>
      </p:sp>
    </p:spTree>
    <p:extLst>
      <p:ext uri="{BB962C8B-B14F-4D97-AF65-F5344CB8AC3E}">
        <p14:creationId xmlns:p14="http://schemas.microsoft.com/office/powerpoint/2010/main" val="75693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737360"/>
            <a:ext cx="6019801" cy="4023360"/>
          </a:xfrm>
        </p:spPr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Right </a:t>
            </a:r>
            <a:r>
              <a:rPr lang="en-US" dirty="0" smtClean="0"/>
              <a:t>click page </a:t>
            </a:r>
            <a:endParaRPr lang="en-US" dirty="0"/>
          </a:p>
          <a:p>
            <a:pPr lvl="1"/>
            <a:r>
              <a:rPr lang="en-US" dirty="0" smtClean="0"/>
              <a:t>Select Inspect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8" y="2987238"/>
            <a:ext cx="4937125" cy="30857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0" y="2895401"/>
            <a:ext cx="5084064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JSBin.com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3378200"/>
          </a:xfrm>
        </p:spPr>
        <p:txBody>
          <a:bodyPr>
            <a:norm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JSBin.com</a:t>
            </a:r>
            <a:endParaRPr lang="en-US" dirty="0" smtClean="0"/>
          </a:p>
          <a:p>
            <a:pPr lvl="1"/>
            <a:r>
              <a:rPr lang="en-US" dirty="0" smtClean="0"/>
              <a:t>Select ‘JavaScript’</a:t>
            </a:r>
          </a:p>
          <a:p>
            <a:pPr lvl="1"/>
            <a:r>
              <a:rPr lang="en-US" dirty="0" smtClean="0"/>
              <a:t>Select ‘Console’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83480" y="207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307080" y="2203531"/>
            <a:ext cx="4937760" cy="694266"/>
          </a:xfrm>
        </p:spPr>
        <p:txBody>
          <a:bodyPr>
            <a:normAutofit/>
          </a:bodyPr>
          <a:lstStyle/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‘Output’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‘HTML’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9440"/>
            <a:ext cx="5035296" cy="314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139440"/>
            <a:ext cx="5035296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r>
              <a:rPr lang="en-US" sz="2200" dirty="0" smtClean="0"/>
              <a:t>7 Types of Data:</a:t>
            </a:r>
          </a:p>
          <a:p>
            <a:pPr lvl="2"/>
            <a:r>
              <a:rPr lang="en-US" dirty="0" smtClean="0"/>
              <a:t>String</a:t>
            </a:r>
          </a:p>
          <a:p>
            <a:pPr lvl="2"/>
            <a:r>
              <a:rPr lang="en-US" dirty="0" smtClean="0"/>
              <a:t>Number</a:t>
            </a:r>
          </a:p>
          <a:p>
            <a:pPr lvl="2"/>
            <a:r>
              <a:rPr lang="en-US" dirty="0" smtClean="0"/>
              <a:t>Boolean</a:t>
            </a:r>
          </a:p>
          <a:p>
            <a:pPr lvl="2"/>
            <a:r>
              <a:rPr lang="en-US" dirty="0" smtClean="0"/>
              <a:t>Array</a:t>
            </a:r>
          </a:p>
          <a:p>
            <a:pPr lvl="2"/>
            <a:r>
              <a:rPr lang="en-US" dirty="0" smtClean="0"/>
              <a:t>Object</a:t>
            </a:r>
          </a:p>
          <a:p>
            <a:pPr lvl="2"/>
            <a:r>
              <a:rPr lang="en-US" dirty="0" smtClean="0"/>
              <a:t>Null</a:t>
            </a:r>
          </a:p>
          <a:p>
            <a:pPr lvl="2"/>
            <a:r>
              <a:rPr lang="en-US" dirty="0" smtClean="0"/>
              <a:t>Undefined</a:t>
            </a:r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</a:t>
            </a:r>
            <a:r>
              <a:rPr lang="en-US" dirty="0"/>
              <a:t> </a:t>
            </a:r>
            <a:r>
              <a:rPr lang="en-US" dirty="0" smtClean="0"/>
              <a:t>(sometimes single) </a:t>
            </a:r>
            <a:r>
              <a:rPr lang="en-US" dirty="0" smtClean="0"/>
              <a:t>quotes</a:t>
            </a:r>
          </a:p>
          <a:p>
            <a:r>
              <a:rPr lang="en-US" dirty="0" smtClean="0"/>
              <a:t>Consists </a:t>
            </a:r>
            <a:r>
              <a:rPr lang="en-US" dirty="0" smtClean="0"/>
              <a:t>of characters </a:t>
            </a:r>
            <a:endParaRPr lang="en-US" dirty="0" smtClean="0"/>
          </a:p>
          <a:p>
            <a:pPr lvl="1"/>
            <a:r>
              <a:rPr lang="en-US" dirty="0"/>
              <a:t>Spaces </a:t>
            </a:r>
            <a:r>
              <a:rPr lang="en-US" i="1" dirty="0"/>
              <a:t>are</a:t>
            </a:r>
            <a:r>
              <a:rPr lang="en-US" dirty="0"/>
              <a:t> characters</a:t>
            </a:r>
            <a:endParaRPr lang="en-US" dirty="0" smtClean="0"/>
          </a:p>
          <a:p>
            <a:pPr lvl="1"/>
            <a:r>
              <a:rPr lang="en-US" dirty="0" smtClean="0"/>
              <a:t>Z</a:t>
            </a:r>
            <a:r>
              <a:rPr lang="en-US" dirty="0" smtClean="0"/>
              <a:t>ero-indexed </a:t>
            </a:r>
            <a:r>
              <a:rPr lang="en-US" dirty="0" smtClean="0"/>
              <a:t>(which includes spaces)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”Hello”</a:t>
            </a:r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value }”</a:t>
            </a:r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Practitioner of </a:t>
            </a:r>
            <a:r>
              <a:rPr lang="en-US" dirty="0" err="1" smtClean="0"/>
              <a:t>Crossfit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‘zero-index’?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character has an index</a:t>
            </a:r>
          </a:p>
          <a:p>
            <a:r>
              <a:rPr lang="en-US" dirty="0" smtClean="0"/>
              <a:t>Computer uses index to reference the character</a:t>
            </a:r>
          </a:p>
          <a:p>
            <a:r>
              <a:rPr lang="en-US" dirty="0" smtClean="0"/>
              <a:t>Index starts at zero (rather than with 1)</a:t>
            </a:r>
          </a:p>
          <a:p>
            <a:endParaRPr lang="en-US" dirty="0"/>
          </a:p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sz="2800" dirty="0" smtClean="0"/>
              <a:t>ITTEN (K’s index is 0)</a:t>
            </a:r>
          </a:p>
          <a:p>
            <a:r>
              <a:rPr lang="en-US" sz="2800" dirty="0" smtClean="0"/>
              <a:t>K</a:t>
            </a:r>
            <a:r>
              <a:rPr lang="en-US" sz="2800" dirty="0" smtClean="0">
                <a:solidFill>
                  <a:srgbClr val="00B050"/>
                </a:solidFill>
              </a:rPr>
              <a:t>I</a:t>
            </a:r>
            <a:r>
              <a:rPr lang="en-US" sz="2800" dirty="0" smtClean="0"/>
              <a:t>TTEN (I’s index is 1)</a:t>
            </a:r>
          </a:p>
          <a:p>
            <a:r>
              <a:rPr lang="en-US" sz="2800" dirty="0" smtClean="0"/>
              <a:t>KITT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sz="2800" dirty="0" smtClean="0"/>
              <a:t>N (E’s index is 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Test Yourself:</a:t>
            </a:r>
          </a:p>
          <a:p>
            <a:r>
              <a:rPr lang="en-US" dirty="0" smtClean="0"/>
              <a:t>”Single Ladies”</a:t>
            </a:r>
          </a:p>
          <a:p>
            <a:endParaRPr lang="en-US" dirty="0"/>
          </a:p>
          <a:p>
            <a:r>
              <a:rPr lang="en-US" dirty="0" smtClean="0"/>
              <a:t>1. What is the index for g?</a:t>
            </a:r>
          </a:p>
          <a:p>
            <a:r>
              <a:rPr lang="en-US" dirty="0" smtClean="0"/>
              <a:t>2. What is the index for a?</a:t>
            </a:r>
          </a:p>
          <a:p>
            <a:r>
              <a:rPr lang="en-US" dirty="0" smtClean="0"/>
              <a:t>3. Does the space have an index? If yes, what is it?</a:t>
            </a:r>
          </a:p>
          <a:p>
            <a:r>
              <a:rPr lang="en-US" dirty="0" smtClean="0"/>
              <a:t>4. What is the index of the first s?</a:t>
            </a:r>
          </a:p>
          <a:p>
            <a:r>
              <a:rPr lang="en-US" dirty="0" smtClean="0"/>
              <a:t>5. What is the index of the second 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5509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</a:p>
          <a:p>
            <a:pPr lvl="1"/>
            <a:r>
              <a:rPr lang="en-US" dirty="0" smtClean="0"/>
              <a:t>3.141592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– NULL - UNDEFINED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Values of ‘true’ or ‘false’</a:t>
            </a:r>
          </a:p>
          <a:p>
            <a:pPr lvl="1"/>
            <a:endParaRPr lang="en-US" dirty="0"/>
          </a:p>
          <a:p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Variable without a value</a:t>
            </a:r>
          </a:p>
          <a:p>
            <a:pPr lvl="1"/>
            <a:endParaRPr lang="en-US" dirty="0"/>
          </a:p>
          <a:p>
            <a:r>
              <a:rPr lang="en-US" dirty="0"/>
              <a:t>Null</a:t>
            </a:r>
          </a:p>
          <a:p>
            <a:pPr lvl="1"/>
            <a:r>
              <a:rPr lang="en-US" dirty="0"/>
              <a:t>Essentially something that doesn’t </a:t>
            </a:r>
            <a:r>
              <a:rPr lang="en-US" dirty="0" smtClean="0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Ordered collection of data</a:t>
            </a:r>
          </a:p>
          <a:p>
            <a:r>
              <a:rPr lang="en-US" dirty="0" smtClean="0"/>
              <a:t>Can </a:t>
            </a:r>
            <a:r>
              <a:rPr lang="en-US" dirty="0" smtClean="0"/>
              <a:t>have mixed data types</a:t>
            </a:r>
          </a:p>
          <a:p>
            <a:r>
              <a:rPr lang="en-US" dirty="0" smtClean="0"/>
              <a:t>Delimiters </a:t>
            </a:r>
            <a:r>
              <a:rPr lang="en-US" dirty="0" smtClean="0"/>
              <a:t>used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2"/>
            <a:r>
              <a:rPr lang="en-US" sz="1800" dirty="0"/>
              <a:t>[3, 2, “hello”, {}, 4.555555, true] </a:t>
            </a:r>
            <a:r>
              <a:rPr lang="en-US" sz="1800" dirty="0">
                <a:sym typeface="Wingdings"/>
              </a:rPr>
              <a:t> One </a:t>
            </a:r>
            <a:r>
              <a:rPr lang="en-US" sz="1800" dirty="0" smtClean="0">
                <a:sym typeface="Wingdings"/>
              </a:rPr>
              <a:t>array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[“hello”], [37, 91] </a:t>
            </a:r>
            <a:r>
              <a:rPr lang="en-US" sz="1800" dirty="0">
                <a:sym typeface="Wingdings"/>
              </a:rPr>
              <a:t> Two </a:t>
            </a:r>
            <a:r>
              <a:rPr lang="en-US" sz="1800" dirty="0" smtClean="0">
                <a:sym typeface="Wingdings"/>
              </a:rPr>
              <a:t>arrays</a:t>
            </a:r>
          </a:p>
          <a:p>
            <a:pPr lvl="2"/>
            <a:endParaRPr lang="en-US" sz="1800" dirty="0">
              <a:sym typeface="Wingdings"/>
            </a:endParaRPr>
          </a:p>
          <a:p>
            <a:pPr lvl="2"/>
            <a:r>
              <a:rPr lang="en-US" sz="1800" dirty="0">
                <a:sym typeface="Wingdings"/>
              </a:rPr>
              <a:t>[ [3,2,”hello”], 45, “laugh”]  One array but an array within an array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dirty="0" smtClean="0"/>
              <a:t>Key-value pairs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-</a:t>
            </a:r>
            <a:endParaRPr lang="en-US" dirty="0" smtClean="0"/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</a:t>
            </a:r>
            <a:r>
              <a:rPr lang="en-US" dirty="0" smtClean="0"/>
              <a:t>numbers</a:t>
            </a:r>
          </a:p>
          <a:p>
            <a:pPr lvl="1"/>
            <a:r>
              <a:rPr lang="en-US" dirty="0"/>
              <a:t>+</a:t>
            </a:r>
          </a:p>
          <a:p>
            <a:pPr lvl="2"/>
            <a:r>
              <a:rPr lang="en-US" dirty="0"/>
              <a:t>Add numbers, concatenates </a:t>
            </a:r>
            <a:r>
              <a:rPr lang="en-US" dirty="0" smtClean="0"/>
              <a:t>Strings</a:t>
            </a:r>
            <a:endParaRPr lang="en-US" dirty="0" smtClean="0"/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</a:t>
            </a:r>
            <a:r>
              <a:rPr lang="en-US" dirty="0" err="1" smtClean="0"/>
              <a:t>onsole.log</a:t>
            </a:r>
            <a:r>
              <a:rPr lang="en-US" dirty="0" smtClean="0"/>
              <a:t> - </a:t>
            </a:r>
            <a:r>
              <a:rPr lang="en-US" dirty="0" smtClean="0"/>
              <a:t> </a:t>
            </a:r>
            <a:r>
              <a:rPr lang="en-US" dirty="0" err="1" smtClean="0"/>
              <a:t>typeof</a:t>
            </a:r>
            <a:r>
              <a:rPr lang="en-US" dirty="0" smtClean="0"/>
              <a:t> – </a:t>
            </a:r>
            <a:r>
              <a:rPr lang="en-US" dirty="0" err="1" smtClean="0"/>
              <a:t>charAt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Console.log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Is a function</a:t>
            </a:r>
          </a:p>
          <a:p>
            <a:pPr lvl="1"/>
            <a:r>
              <a:rPr lang="en-US" dirty="0"/>
              <a:t>Returns the value </a:t>
            </a:r>
            <a:r>
              <a:rPr lang="en-US" dirty="0" smtClean="0"/>
              <a:t>given to </a:t>
            </a:r>
            <a:r>
              <a:rPr lang="en-US" dirty="0"/>
              <a:t>the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Put the computation you want in between the parentheses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console.log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(“hello”);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err="1"/>
              <a:t>typeof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an operator</a:t>
            </a:r>
          </a:p>
          <a:p>
            <a:pPr lvl="1"/>
            <a:r>
              <a:rPr lang="en-US" dirty="0"/>
              <a:t>Tells you the data type of an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Type ‘</a:t>
            </a:r>
            <a:r>
              <a:rPr lang="en-US" dirty="0" err="1" smtClean="0"/>
              <a:t>typeof</a:t>
            </a:r>
            <a:r>
              <a:rPr lang="en-US" dirty="0" smtClean="0"/>
              <a:t>’ – give it a space – put the value you want to evaluate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typeof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{}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/>
          </a:p>
          <a:p>
            <a:r>
              <a:rPr lang="en-US" dirty="0" err="1" smtClean="0"/>
              <a:t>charAt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Built-in method</a:t>
            </a:r>
          </a:p>
          <a:p>
            <a:pPr lvl="1"/>
            <a:r>
              <a:rPr lang="en-US" dirty="0" smtClean="0"/>
              <a:t>Tells you the character at a given index</a:t>
            </a:r>
          </a:p>
          <a:p>
            <a:pPr lvl="1"/>
            <a:r>
              <a:rPr lang="en-US" dirty="0" smtClean="0"/>
              <a:t>Write out the string you want using “ “ and then use .</a:t>
            </a:r>
            <a:r>
              <a:rPr lang="en-US" dirty="0" err="1" smtClean="0"/>
              <a:t>charAt</a:t>
            </a:r>
            <a:r>
              <a:rPr lang="en-US" dirty="0" smtClean="0"/>
              <a:t>(index-you-want) --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“Video Phone”.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charAt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(7)</a:t>
            </a:r>
            <a:endParaRPr lang="en-US" dirty="0" smtClean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</a:t>
            </a:r>
            <a:r>
              <a:rPr lang="en-US" dirty="0" smtClean="0"/>
              <a:t>! </a:t>
            </a:r>
            <a:r>
              <a:rPr lang="en-US" dirty="0" smtClean="0"/>
              <a:t>(5 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</a:t>
            </a:r>
            <a:r>
              <a:rPr lang="en-US" dirty="0" err="1" smtClean="0"/>
              <a:t>JSBin</a:t>
            </a:r>
            <a:r>
              <a:rPr lang="en-US" dirty="0" smtClean="0"/>
              <a:t> or the Console do the following: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console.log</a:t>
            </a:r>
            <a:r>
              <a:rPr lang="en-US" dirty="0" smtClean="0"/>
              <a:t> to: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your name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name of your favorite city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number of days in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any array with 3 days of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 object with the following key/value pairs: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Rose: Red, Violets: Blue, Cosmos: Purple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Use ’</a:t>
            </a:r>
            <a:r>
              <a:rPr lang="en-US" dirty="0" err="1" smtClean="0"/>
              <a:t>typeof</a:t>
            </a:r>
            <a:r>
              <a:rPr lang="en-US" dirty="0" smtClean="0"/>
              <a:t>’ to see the types of each of the above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3"/>
            </a:pPr>
            <a:r>
              <a:rPr lang="en-US" dirty="0"/>
              <a:t>Use </a:t>
            </a:r>
            <a:r>
              <a:rPr lang="en-US" dirty="0" err="1"/>
              <a:t>console.log</a:t>
            </a:r>
            <a:r>
              <a:rPr lang="en-US" dirty="0"/>
              <a:t> to: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Multiply 8 by 5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Add 10 to 6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Figure out if 198874 is a multiple of 7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3"/>
            </a:pPr>
            <a:r>
              <a:rPr lang="en-US" dirty="0"/>
              <a:t>Use </a:t>
            </a:r>
            <a:r>
              <a:rPr lang="en-US" dirty="0" err="1" smtClean="0"/>
              <a:t>charAt</a:t>
            </a:r>
            <a:r>
              <a:rPr lang="en-US" dirty="0" smtClean="0"/>
              <a:t> to evaluate the string “Run The World”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What character has the index of 4?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What character has the index of 9?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4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&amp; </a:t>
            </a:r>
            <a:r>
              <a:rPr lang="en-US" dirty="0" err="1" smtClean="0"/>
              <a:t>JSBin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14278"/>
            <a:ext cx="4938712" cy="308669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314774"/>
            <a:ext cx="4937125" cy="3085703"/>
          </a:xfrm>
        </p:spPr>
      </p:pic>
    </p:spTree>
    <p:extLst>
      <p:ext uri="{BB962C8B-B14F-4D97-AF65-F5344CB8AC3E}">
        <p14:creationId xmlns:p14="http://schemas.microsoft.com/office/powerpoint/2010/main" val="112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1. What is Front-End engineering?</a:t>
            </a:r>
          </a:p>
          <a:p>
            <a:r>
              <a:rPr lang="en-US" dirty="0" smtClean="0"/>
              <a:t>2. Are JavaScript and ES equivalents?</a:t>
            </a:r>
          </a:p>
          <a:p>
            <a:r>
              <a:rPr lang="en-US" dirty="0"/>
              <a:t>3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4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5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6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 smtClean="0"/>
              <a:t>7. True/False: I can have mixed data types in my array.</a:t>
            </a:r>
          </a:p>
          <a:p>
            <a:r>
              <a:rPr lang="en-US" dirty="0" smtClean="0"/>
              <a:t>8. How can I check a datatype using my computer</a:t>
            </a:r>
            <a:r>
              <a:rPr lang="en-US" dirty="0" smtClean="0"/>
              <a:t>?</a:t>
            </a:r>
          </a:p>
          <a:p>
            <a:r>
              <a:rPr lang="en-US" dirty="0" smtClean="0"/>
              <a:t>9. What does ’</a:t>
            </a:r>
            <a:r>
              <a:rPr lang="en-US" dirty="0" err="1" smtClean="0"/>
              <a:t>charAt</a:t>
            </a:r>
            <a:r>
              <a:rPr lang="en-US" dirty="0" smtClean="0"/>
              <a:t>() do? Is it native to JS? Why?</a:t>
            </a:r>
            <a:endParaRPr lang="en-US" dirty="0" smtClean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Can assign variables any value – including arrays, objects, functions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myName</a:t>
            </a:r>
            <a:r>
              <a:rPr lang="en-US" dirty="0"/>
              <a:t> = “Mark”;</a:t>
            </a:r>
          </a:p>
          <a:p>
            <a:pPr lvl="1"/>
            <a:r>
              <a:rPr lang="en-US" dirty="0" smtClean="0"/>
              <a:t>Always </a:t>
            </a:r>
            <a:r>
              <a:rPr lang="en-US" dirty="0"/>
              <a:t>use a </a:t>
            </a:r>
            <a:r>
              <a:rPr lang="en-US" dirty="0" smtClean="0"/>
              <a:t>“;”</a:t>
            </a:r>
          </a:p>
          <a:p>
            <a:r>
              <a:rPr lang="en-US" dirty="0" smtClean="0"/>
              <a:t>Calling</a:t>
            </a:r>
            <a:endParaRPr lang="en-US" dirty="0" smtClean="0"/>
          </a:p>
          <a:p>
            <a:pPr lvl="1"/>
            <a:r>
              <a:rPr lang="en-US" dirty="0" smtClean="0"/>
              <a:t>How you access the variable’s value</a:t>
            </a:r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BY ORDERED?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piece of data has an index (order-value associated with it)</a:t>
            </a:r>
          </a:p>
          <a:p>
            <a:pPr lvl="1"/>
            <a:r>
              <a:rPr lang="en-US" dirty="0" smtClean="0"/>
              <a:t>Is zero-indexed (first item has the index of 0)</a:t>
            </a:r>
          </a:p>
          <a:p>
            <a:pPr lvl="2"/>
            <a:r>
              <a:rPr lang="en-US" dirty="0" smtClean="0"/>
              <a:t>Similar to Strings!</a:t>
            </a:r>
          </a:p>
          <a:p>
            <a:pPr lvl="1"/>
            <a:endParaRPr lang="en-US" dirty="0"/>
          </a:p>
          <a:p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Pieces of data are not indexed</a:t>
            </a:r>
          </a:p>
          <a:p>
            <a:pPr lvl="1"/>
            <a:r>
              <a:rPr lang="en-US" dirty="0" smtClean="0"/>
              <a:t>Data based on key-value pairs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To get the value in an array:</a:t>
            </a:r>
          </a:p>
          <a:p>
            <a:pPr lvl="2"/>
            <a:r>
              <a:rPr lang="en-US" dirty="0" err="1" smtClean="0"/>
              <a:t>arrayName</a:t>
            </a:r>
            <a:r>
              <a:rPr lang="en-US" dirty="0" smtClean="0"/>
              <a:t>[index]</a:t>
            </a:r>
            <a:endParaRPr lang="en-US" dirty="0" smtClean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names = [‘</a:t>
            </a:r>
            <a:r>
              <a:rPr lang="en-US" dirty="0" err="1"/>
              <a:t>Beyonce</a:t>
            </a:r>
            <a:r>
              <a:rPr lang="en-US" dirty="0"/>
              <a:t>’, ‘</a:t>
            </a:r>
            <a:r>
              <a:rPr lang="en-US" dirty="0" err="1"/>
              <a:t>Bey</a:t>
            </a:r>
            <a:r>
              <a:rPr lang="en-US" dirty="0"/>
              <a:t>’, ‘</a:t>
            </a:r>
            <a:r>
              <a:rPr lang="en-US" dirty="0" err="1"/>
              <a:t>Yonce</a:t>
            </a:r>
            <a:r>
              <a:rPr lang="en-US" dirty="0"/>
              <a:t>’];</a:t>
            </a:r>
          </a:p>
          <a:p>
            <a:pPr lvl="1"/>
            <a:r>
              <a:rPr lang="en-US" dirty="0"/>
              <a:t>names[0] = ‘</a:t>
            </a:r>
            <a:r>
              <a:rPr lang="en-US" dirty="0" err="1"/>
              <a:t>Beyonce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names[2] = ?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sailorNames</a:t>
            </a:r>
            <a:r>
              <a:rPr lang="en-US" dirty="0"/>
              <a:t> = [‘Moon’, ‘Jupiter’, ‘Mars</a:t>
            </a:r>
            <a:r>
              <a:rPr lang="en-US" dirty="0" smtClean="0"/>
              <a:t>’, ’Venus’, ‘Mercury’];</a:t>
            </a:r>
            <a:endParaRPr lang="en-US" dirty="0"/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[2]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[3][0]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[1][6] = 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– Built-in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 smtClean="0"/>
              <a:t>Methods </a:t>
            </a:r>
            <a:r>
              <a:rPr lang="en-US" sz="2800" dirty="0"/>
              <a:t>you can use with arrays:</a:t>
            </a:r>
          </a:p>
          <a:p>
            <a:pPr lvl="2"/>
            <a:r>
              <a:rPr lang="en-US" sz="2000" dirty="0"/>
              <a:t>Slice();</a:t>
            </a:r>
          </a:p>
          <a:p>
            <a:pPr lvl="2"/>
            <a:r>
              <a:rPr lang="en-US" sz="2000" dirty="0"/>
              <a:t>Reverse();</a:t>
            </a:r>
          </a:p>
          <a:p>
            <a:pPr lvl="2"/>
            <a:r>
              <a:rPr lang="en-US" sz="2000" dirty="0" err="1"/>
              <a:t>toString</a:t>
            </a:r>
            <a:r>
              <a:rPr lang="en-US" sz="2000" dirty="0"/>
              <a:t>();</a:t>
            </a:r>
          </a:p>
          <a:p>
            <a:pPr lvl="2"/>
            <a:r>
              <a:rPr lang="en-US" sz="2000" dirty="0"/>
              <a:t>length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Other methods: </a:t>
            </a:r>
            <a:r>
              <a:rPr lang="en-US" dirty="0">
                <a:hlinkClick r:id="rId3"/>
              </a:rPr>
              <a:t>https://developer.mozilla.org/en-US/docs/Web/JavaScript/Reference/Global_Objects/Array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3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2"/>
            <a:r>
              <a:rPr lang="en-US" dirty="0" smtClean="0"/>
              <a:t>KEY: VALUE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</a:t>
            </a:r>
            <a:r>
              <a:rPr lang="en-US" dirty="0" smtClean="0"/>
              <a:t>’</a:t>
            </a:r>
          </a:p>
          <a:p>
            <a:pPr lvl="1"/>
            <a:r>
              <a:rPr lang="en-US" dirty="0"/>
              <a:t>Access values  2 ways:</a:t>
            </a:r>
          </a:p>
          <a:p>
            <a:pPr lvl="2"/>
            <a:r>
              <a:rPr lang="en-US" i="1" dirty="0" err="1"/>
              <a:t>objectName</a:t>
            </a:r>
            <a:r>
              <a:rPr lang="en-US" i="1" dirty="0"/>
              <a:t>[key] = value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[name] = ”Mark Brown II”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[“position”] = ?</a:t>
            </a:r>
          </a:p>
          <a:p>
            <a:pPr lvl="2"/>
            <a:r>
              <a:rPr lang="en-US" i="1" dirty="0" err="1"/>
              <a:t>objectName.key</a:t>
            </a:r>
            <a:r>
              <a:rPr lang="en-US" i="1" dirty="0"/>
              <a:t> = value</a:t>
            </a:r>
          </a:p>
          <a:p>
            <a:pPr lvl="3"/>
            <a:r>
              <a:rPr lang="en-US" dirty="0" err="1"/>
              <a:t>newObject.employer</a:t>
            </a:r>
            <a:r>
              <a:rPr lang="en-US" dirty="0"/>
              <a:t> = 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newObject</a:t>
            </a:r>
            <a:r>
              <a:rPr lang="en-US" dirty="0"/>
              <a:t> = {</a:t>
            </a:r>
          </a:p>
          <a:p>
            <a:pPr marL="384048" lvl="2" indent="0">
              <a:buNone/>
            </a:pPr>
            <a:r>
              <a:rPr lang="en-US" dirty="0"/>
              <a:t>	name: ”Mark Brown II”,</a:t>
            </a:r>
          </a:p>
          <a:p>
            <a:pPr marL="384048" lvl="2" indent="0">
              <a:buNone/>
            </a:pPr>
            <a:r>
              <a:rPr lang="en-US" dirty="0"/>
              <a:t>	position: “ Developer”,</a:t>
            </a:r>
          </a:p>
          <a:p>
            <a:pPr marL="384048" lvl="2" indent="0">
              <a:buNone/>
            </a:pPr>
            <a:r>
              <a:rPr lang="en-US" dirty="0"/>
              <a:t>	employer: “Department of Commerce”</a:t>
            </a:r>
          </a:p>
          <a:p>
            <a:pPr marL="384048" lvl="2" indent="0">
              <a:buNone/>
            </a:pPr>
            <a:r>
              <a:rPr lang="en-US" dirty="0"/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</a:t>
            </a:r>
            <a:r>
              <a:rPr lang="en-US" dirty="0" smtClean="0"/>
              <a:t>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newObject</a:t>
            </a:r>
            <a:r>
              <a:rPr lang="en-US" sz="2400" dirty="0"/>
              <a:t> = {</a:t>
            </a:r>
          </a:p>
          <a:p>
            <a:pPr marL="384048" lvl="2" indent="0">
              <a:buNone/>
            </a:pPr>
            <a:r>
              <a:rPr lang="en-US" sz="2400" dirty="0"/>
              <a:t>	name: ”Mark Brown II”,</a:t>
            </a:r>
          </a:p>
          <a:p>
            <a:pPr marL="384048" lvl="2" indent="0">
              <a:buNone/>
            </a:pPr>
            <a:r>
              <a:rPr lang="en-US" sz="2400" dirty="0"/>
              <a:t>	position: “ Developer”,</a:t>
            </a:r>
          </a:p>
          <a:p>
            <a:pPr marL="384048" lvl="2" indent="0">
              <a:buNone/>
            </a:pPr>
            <a:r>
              <a:rPr lang="en-US" sz="2400" dirty="0"/>
              <a:t>	employer: “Department of </a:t>
            </a:r>
            <a:r>
              <a:rPr lang="en-US" sz="2400" dirty="0" smtClean="0"/>
              <a:t>			Commerce</a:t>
            </a:r>
            <a:r>
              <a:rPr lang="en-US" sz="2400" dirty="0"/>
              <a:t>”</a:t>
            </a:r>
          </a:p>
          <a:p>
            <a:pPr marL="384048" lvl="2" indent="0">
              <a:buNone/>
            </a:pPr>
            <a:r>
              <a:rPr lang="en-US" sz="2400" dirty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is:</a:t>
            </a:r>
          </a:p>
          <a:p>
            <a:pPr lvl="1"/>
            <a:r>
              <a:rPr lang="en-US" dirty="0" err="1" smtClean="0"/>
              <a:t>newObject.position</a:t>
            </a:r>
            <a:r>
              <a:rPr lang="en-US" dirty="0" smtClean="0"/>
              <a:t>[1]?</a:t>
            </a:r>
          </a:p>
          <a:p>
            <a:pPr lvl="1"/>
            <a:r>
              <a:rPr lang="en-US" dirty="0" err="1" smtClean="0"/>
              <a:t>newObject.employer.charAt</a:t>
            </a:r>
            <a:r>
              <a:rPr lang="en-US" dirty="0" smtClean="0"/>
              <a:t>(2)?</a:t>
            </a:r>
          </a:p>
        </p:txBody>
      </p:sp>
    </p:spTree>
    <p:extLst>
      <p:ext uri="{BB962C8B-B14F-4D97-AF65-F5344CB8AC3E}">
        <p14:creationId xmlns:p14="http://schemas.microsoft.com/office/powerpoint/2010/main" val="16578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github.com/maabrown/JS_Class_Sept_2016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</a:t>
            </a:r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 smtClean="0"/>
              <a:t>	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“Ruby on Rails”,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“C++”,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“AngularJS”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</a:t>
            </a:r>
            <a:r>
              <a:rPr lang="en-US" dirty="0" smtClean="0"/>
              <a:t>‘AngularJS?</a:t>
            </a:r>
            <a:endParaRPr lang="en-US" dirty="0" smtClean="0"/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“web”,</a:t>
            </a:r>
          </a:p>
          <a:p>
            <a:pPr marL="201168" lvl="1" indent="0">
              <a:buNone/>
            </a:pPr>
            <a:r>
              <a:rPr lang="en-US" dirty="0" smtClean="0"/>
              <a:t>	language: 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“object”,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 </a:t>
            </a:r>
            <a:r>
              <a:rPr lang="en-US" dirty="0" smtClean="0"/>
              <a:t>    “BEA”, “NOAA”, “NIST”, ”MBDA”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</a:t>
            </a:r>
            <a:r>
              <a:rPr lang="en-US" sz="1800" dirty="0" smtClean="0"/>
              <a:t>[“language”]?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‘NIST’?</a:t>
            </a:r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REPEAT AFTER ME!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dirty="0" smtClean="0"/>
              <a:t>ALL ARRAYS </a:t>
            </a:r>
            <a:r>
              <a:rPr lang="en-US" sz="4400" i="1" dirty="0" smtClean="0"/>
              <a:t>ARE</a:t>
            </a:r>
            <a:r>
              <a:rPr lang="en-US" sz="4400" dirty="0" smtClean="0"/>
              <a:t> OBJECTS</a:t>
            </a:r>
          </a:p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ALL OBJECTS ARE </a:t>
            </a:r>
            <a:r>
              <a:rPr lang="en-US" sz="4400" i="1" dirty="0" smtClean="0"/>
              <a:t>NOT</a:t>
            </a:r>
            <a:r>
              <a:rPr lang="en-US" sz="4400" dirty="0" smtClean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3895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</a:t>
            </a:r>
            <a:r>
              <a:rPr lang="en-US" dirty="0" smtClean="0"/>
              <a:t>! – 5 MIN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0" y="21717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6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DoC</a:t>
            </a:r>
            <a:r>
              <a:rPr lang="en-US" dirty="0" smtClean="0"/>
              <a:t> JSON example:</a:t>
            </a:r>
          </a:p>
          <a:p>
            <a:endParaRPr lang="en-US" dirty="0"/>
          </a:p>
          <a:p>
            <a:r>
              <a:rPr lang="en-US" dirty="0" smtClean="0"/>
              <a:t>1. How would I get the array of “tags” from the first object in the ”data” array?</a:t>
            </a:r>
          </a:p>
          <a:p>
            <a:r>
              <a:rPr lang="en-US" dirty="0" smtClean="0"/>
              <a:t>2. How would I get the value of “label” in the second object from the “categories” array of the second object?</a:t>
            </a:r>
          </a:p>
          <a:p>
            <a:r>
              <a:rPr lang="en-US" dirty="0" smtClean="0"/>
              <a:t>3. What is the value of “galleries” for the third object in the “data” array?</a:t>
            </a:r>
          </a:p>
          <a:p>
            <a:r>
              <a:rPr lang="en-US" dirty="0" smtClean="0"/>
              <a:t>4. What is the data type of the value of “id”?</a:t>
            </a:r>
          </a:p>
          <a:p>
            <a:r>
              <a:rPr lang="en-US" dirty="0" smtClean="0"/>
              <a:t>5. How would I get the title of the image for the “25 Years of Supporting U.S. Manufacturing” object?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2067560"/>
            <a:ext cx="6451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Text-based detail breakdown of what you want to do in your code</a:t>
            </a:r>
          </a:p>
          <a:p>
            <a:r>
              <a:rPr lang="en-US" dirty="0" smtClean="0"/>
              <a:t>MAKE NO ASSUMPTIONS</a:t>
            </a:r>
          </a:p>
          <a:p>
            <a:r>
              <a:rPr lang="en-US" dirty="0" smtClean="0"/>
              <a:t>Every detail counts!!</a:t>
            </a:r>
          </a:p>
          <a:p>
            <a:endParaRPr lang="en-US" dirty="0"/>
          </a:p>
          <a:p>
            <a:r>
              <a:rPr lang="en-US" dirty="0" smtClean="0"/>
              <a:t>1. I want to alphabetize everyone’s first name in this room.</a:t>
            </a:r>
          </a:p>
          <a:p>
            <a:r>
              <a:rPr lang="en-US" dirty="0" smtClean="0"/>
              <a:t>2. I gave you a list of 10 numbers, how would I put them in order?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</a:t>
            </a:r>
            <a:br>
              <a:rPr lang="en-US" dirty="0" smtClean="0"/>
            </a:br>
            <a:r>
              <a:rPr lang="en-US" dirty="0" smtClean="0"/>
              <a:t>(Your turn – Pair Programming)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would you code the following: </a:t>
            </a:r>
          </a:p>
          <a:p>
            <a:r>
              <a:rPr lang="en-US" dirty="0" smtClean="0"/>
              <a:t>1. I give you a list of words. I want you to capitalize the first letter of each word.</a:t>
            </a:r>
          </a:p>
          <a:p>
            <a:r>
              <a:rPr lang="en-US" dirty="0" smtClean="0"/>
              <a:t>2. I </a:t>
            </a:r>
            <a:r>
              <a:rPr lang="en-US" dirty="0"/>
              <a:t>hand you a grade </a:t>
            </a:r>
            <a:r>
              <a:rPr lang="en-US" dirty="0" smtClean="0"/>
              <a:t>book with 10 grades in it. If </a:t>
            </a:r>
            <a:r>
              <a:rPr lang="en-US" dirty="0"/>
              <a:t>a grade is greater than 60, print “passed” – else, print “failed”</a:t>
            </a:r>
          </a:p>
          <a:p>
            <a:r>
              <a:rPr lang="en-US" dirty="0" smtClean="0"/>
              <a:t>3. </a:t>
            </a:r>
            <a:r>
              <a:rPr lang="en-US" dirty="0"/>
              <a:t>I give you a box full of books and tapes, I want you put the tapes in one box and the books in </a:t>
            </a:r>
            <a:r>
              <a:rPr lang="en-US" dirty="0" smtClean="0"/>
              <a:t>another</a:t>
            </a:r>
            <a:r>
              <a:rPr lang="en-US" dirty="0" smtClean="0"/>
              <a:t>. Give be back both boxes.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16171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 Loops’) </a:t>
            </a:r>
            <a:r>
              <a:rPr lang="en-US" dirty="0" smtClean="0"/>
              <a:t>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 wanted </a:t>
            </a:r>
            <a:r>
              <a:rPr lang="en-US" dirty="0" smtClean="0"/>
              <a:t>every value in an array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That’s where looping kicks in!</a:t>
            </a:r>
          </a:p>
          <a:p>
            <a:pPr lvl="1"/>
            <a:r>
              <a:rPr lang="en-US" dirty="0" smtClean="0"/>
              <a:t>INTRODUCING:</a:t>
            </a:r>
          </a:p>
          <a:p>
            <a:pPr lvl="2"/>
            <a:r>
              <a:rPr lang="en-US" dirty="0" smtClean="0"/>
              <a:t>++ operator – Increments value by 1</a:t>
            </a:r>
          </a:p>
          <a:p>
            <a:pPr lvl="2"/>
            <a:r>
              <a:rPr lang="en-US" dirty="0" smtClean="0"/>
              <a:t>-- operator – Decreases value by 1</a:t>
            </a:r>
          </a:p>
          <a:p>
            <a:r>
              <a:rPr lang="en-US" dirty="0" smtClean="0"/>
              <a:t>FOR ARRAYS: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60" y="412242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Understand Front-End vs. Back-End</a:t>
            </a:r>
          </a:p>
          <a:p>
            <a:endParaRPr lang="en-US" dirty="0" smtClean="0"/>
          </a:p>
          <a:p>
            <a:r>
              <a:rPr lang="en-US" dirty="0" smtClean="0"/>
              <a:t>Learn JS data types</a:t>
            </a:r>
          </a:p>
          <a:p>
            <a:endParaRPr lang="en-US" dirty="0" smtClean="0"/>
          </a:p>
          <a:p>
            <a:r>
              <a:rPr lang="en-US" dirty="0" smtClean="0"/>
              <a:t>Recognize Arrays vs. Objects</a:t>
            </a:r>
          </a:p>
          <a:p>
            <a:endParaRPr lang="en-US" dirty="0" smtClean="0"/>
          </a:p>
          <a:p>
            <a:r>
              <a:rPr lang="en-US" dirty="0" smtClean="0"/>
              <a:t>Implement Looping</a:t>
            </a:r>
          </a:p>
          <a:p>
            <a:endParaRPr lang="en-US" dirty="0" smtClean="0"/>
          </a:p>
          <a:p>
            <a:r>
              <a:rPr lang="en-US" dirty="0" smtClean="0"/>
              <a:t>Write Functions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– 5 Min.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beyonceSongs</a:t>
            </a:r>
            <a:r>
              <a:rPr lang="en-US" dirty="0" smtClean="0"/>
              <a:t> array.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</a:t>
            </a:r>
            <a:r>
              <a:rPr lang="en-US" dirty="0" smtClean="0"/>
              <a:t>Write a ‘for’ loop that logs every item in the </a:t>
            </a:r>
            <a:r>
              <a:rPr lang="en-US" dirty="0" err="1" smtClean="0"/>
              <a:t>beyonceMovies</a:t>
            </a:r>
            <a:r>
              <a:rPr lang="en-US" dirty="0" smtClean="0"/>
              <a:t>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(5 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dirty="0"/>
              <a:t>. Write a ‘for’ loop that logs every item in the </a:t>
            </a:r>
            <a:r>
              <a:rPr lang="en-US" dirty="0" err="1" smtClean="0"/>
              <a:t>govtDepartments</a:t>
            </a:r>
            <a:r>
              <a:rPr lang="en-US" dirty="0" smtClean="0"/>
              <a:t> array. (If you want another challenge – make the first letter of each element lowercase)</a:t>
            </a:r>
          </a:p>
          <a:p>
            <a:pPr lvl="1"/>
            <a:r>
              <a:rPr lang="en-US" dirty="0" smtClean="0"/>
              <a:t>Hint: Check out: </a:t>
            </a:r>
            <a:r>
              <a:rPr lang="en-US" dirty="0" err="1" smtClean="0"/>
              <a:t>String.toLowerCase</a:t>
            </a:r>
            <a:r>
              <a:rPr lang="en-US" dirty="0"/>
              <a:t>()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www.w3schools.com/jsref/jsref_tolowercase.asp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2. Write a ‘for’ loop that adds 2 to every item in the </a:t>
            </a:r>
            <a:r>
              <a:rPr lang="en-US" dirty="0" err="1"/>
              <a:t>numberArray</a:t>
            </a:r>
            <a:r>
              <a:rPr lang="en-US" dirty="0"/>
              <a:t> and pushes the new number to a new array. </a:t>
            </a:r>
            <a:r>
              <a:rPr lang="en-US" dirty="0" err="1" smtClean="0"/>
              <a:t>Console.log</a:t>
            </a:r>
            <a:r>
              <a:rPr lang="en-US" dirty="0" smtClean="0"/>
              <a:t> the new array to check it worked!</a:t>
            </a:r>
            <a:endParaRPr lang="en-US" dirty="0"/>
          </a:p>
          <a:p>
            <a:pPr lvl="1"/>
            <a:r>
              <a:rPr lang="en-US" dirty="0" smtClean="0"/>
              <a:t>Hint: Take </a:t>
            </a:r>
            <a:r>
              <a:rPr lang="en-US" dirty="0"/>
              <a:t>a look at </a:t>
            </a:r>
            <a:r>
              <a:rPr lang="en-US" dirty="0" err="1"/>
              <a:t>Array.push</a:t>
            </a:r>
            <a:r>
              <a:rPr lang="en-US" dirty="0"/>
              <a:t>() - </a:t>
            </a:r>
            <a:r>
              <a:rPr lang="en-US" dirty="0">
                <a:hlinkClick r:id="rId3"/>
              </a:rPr>
              <a:t>http://www.w3schools.com/jsref/jsref_push.asp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Hint: You may want to declare a variable outside the loop</a:t>
            </a:r>
          </a:p>
          <a:p>
            <a:pPr lvl="1"/>
            <a:endParaRPr lang="en-US" dirty="0"/>
          </a:p>
          <a:p>
            <a:r>
              <a:rPr lang="en-US" dirty="0"/>
              <a:t>3. Challenge: Write a ‘for’ loop that logs every item in the </a:t>
            </a:r>
            <a:r>
              <a:rPr lang="en-US" dirty="0" err="1"/>
              <a:t>beyonceSongs</a:t>
            </a:r>
            <a:r>
              <a:rPr lang="en-US" dirty="0"/>
              <a:t> array in reverse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3254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me my mistake!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3" y="2578541"/>
            <a:ext cx="11338546" cy="1612459"/>
          </a:xfrm>
        </p:spPr>
      </p:pic>
    </p:spTree>
    <p:extLst>
      <p:ext uri="{BB962C8B-B14F-4D97-AF65-F5344CB8AC3E}">
        <p14:creationId xmlns:p14="http://schemas.microsoft.com/office/powerpoint/2010/main" val="6833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</a:t>
            </a:r>
            <a:r>
              <a:rPr lang="en-US" dirty="0" smtClean="0"/>
              <a:t>(aka ‘For-In’)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63" y="2730500"/>
            <a:ext cx="6121400" cy="1644650"/>
          </a:xfrm>
        </p:spPr>
      </p:pic>
    </p:spTree>
    <p:extLst>
      <p:ext uri="{BB962C8B-B14F-4D97-AF65-F5344CB8AC3E}">
        <p14:creationId xmlns:p14="http://schemas.microsoft.com/office/powerpoint/2010/main" val="3098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lemonadeAlbum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lemonadeAlbum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– for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phoneBook</a:t>
            </a:r>
            <a:r>
              <a:rPr lang="en-US" dirty="0" smtClean="0"/>
              <a:t>.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phoneBook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</a:t>
            </a:r>
            <a:r>
              <a:rPr lang="en-US" dirty="0" smtClean="0"/>
              <a:t>!! – 10min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06" y="1737360"/>
            <a:ext cx="4329747" cy="4329747"/>
          </a:xfrm>
        </p:spPr>
      </p:pic>
    </p:spTree>
    <p:extLst>
      <p:ext uri="{BB962C8B-B14F-4D97-AF65-F5344CB8AC3E}">
        <p14:creationId xmlns:p14="http://schemas.microsoft.com/office/powerpoint/2010/main" val="7902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MAKE A FRIEND!!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86" y="1975485"/>
            <a:ext cx="6326187" cy="3873176"/>
          </a:xfrm>
        </p:spPr>
      </p:pic>
    </p:spTree>
    <p:extLst>
      <p:ext uri="{BB962C8B-B14F-4D97-AF65-F5344CB8AC3E}">
        <p14:creationId xmlns:p14="http://schemas.microsoft.com/office/powerpoint/2010/main" val="10974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Reusable </a:t>
            </a:r>
            <a:r>
              <a:rPr lang="en-US" dirty="0" smtClean="0"/>
              <a:t>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smtClean="0">
                <a:sym typeface="Wingdings"/>
              </a:rPr>
              <a:t>Called </a:t>
            </a:r>
            <a:r>
              <a:rPr lang="en-US" dirty="0" smtClean="0">
                <a:sym typeface="Wingdings"/>
              </a:rPr>
              <a:t>(usually</a:t>
            </a:r>
            <a:r>
              <a:rPr lang="en-US" dirty="0" smtClean="0">
                <a:sym typeface="Wingdings"/>
              </a:rPr>
              <a:t>) – when writing code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Calling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 smtClean="0"/>
              <a:t>Pass in those values to function when calling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Functions are called by () directly after their defined name</a:t>
            </a:r>
            <a:endParaRPr lang="en-US" dirty="0" smtClean="0"/>
          </a:p>
          <a:p>
            <a:r>
              <a:rPr lang="en-US" dirty="0" smtClean="0"/>
              <a:t>Uses those values in its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functions computation</a:t>
            </a:r>
          </a:p>
          <a:p>
            <a:r>
              <a:rPr lang="en-US" dirty="0" smtClean="0"/>
              <a:t>REMEMBER: ‘return’ stops the function’s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JAVASCRIPT IS NATIVELY</a:t>
            </a:r>
          </a:p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SYNCHRONOUS!!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vs Back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Front-End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evelopment </a:t>
            </a:r>
            <a:r>
              <a:rPr lang="en-US" dirty="0"/>
              <a:t>of client / browser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HTML</a:t>
            </a:r>
            <a:r>
              <a:rPr lang="en-US" dirty="0"/>
              <a:t>, CSS, </a:t>
            </a:r>
            <a:r>
              <a:rPr lang="en-US" dirty="0" smtClean="0"/>
              <a:t>JavaScript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Typically what </a:t>
            </a:r>
            <a:r>
              <a:rPr lang="en-US" dirty="0"/>
              <a:t>the user sees and interacts with</a:t>
            </a:r>
          </a:p>
          <a:p>
            <a:endParaRPr lang="en-US" dirty="0"/>
          </a:p>
          <a:p>
            <a:r>
              <a:rPr lang="en-US" dirty="0" smtClean="0"/>
              <a:t>What is Back-End Engineering?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of server-side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andles </a:t>
            </a:r>
            <a:r>
              <a:rPr lang="en-US" dirty="0"/>
              <a:t>things like routing, data handling and databases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Ruby</a:t>
            </a:r>
            <a:r>
              <a:rPr lang="en-US" dirty="0"/>
              <a:t>, Python, </a:t>
            </a:r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Express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tuff </a:t>
            </a:r>
            <a:r>
              <a:rPr lang="en-US" dirty="0"/>
              <a:t>"behind the scenes" that makes web applications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3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Synchronous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73" y="2710180"/>
            <a:ext cx="6505928" cy="1770380"/>
          </a:xfrm>
        </p:spPr>
      </p:pic>
    </p:spTree>
    <p:extLst>
      <p:ext uri="{BB962C8B-B14F-4D97-AF65-F5344CB8AC3E}">
        <p14:creationId xmlns:p14="http://schemas.microsoft.com/office/powerpoint/2010/main" val="17446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305300"/>
            <a:ext cx="5400062" cy="9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Coding is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FLEXIBLE!</a:t>
            </a:r>
          </a:p>
          <a:p>
            <a:endParaRPr lang="en-US" i="1" dirty="0" smtClean="0"/>
          </a:p>
          <a:p>
            <a:r>
              <a:rPr lang="en-US" i="1" dirty="0" smtClean="0"/>
              <a:t>Different</a:t>
            </a:r>
            <a:r>
              <a:rPr lang="en-US" dirty="0" smtClean="0"/>
              <a:t> code by </a:t>
            </a:r>
            <a:r>
              <a:rPr lang="en-US" i="1" dirty="0" smtClean="0"/>
              <a:t>different</a:t>
            </a:r>
            <a:r>
              <a:rPr lang="en-US" dirty="0" smtClean="0"/>
              <a:t> people can have </a:t>
            </a:r>
            <a:r>
              <a:rPr lang="en-US" i="1" dirty="0" smtClean="0"/>
              <a:t>same</a:t>
            </a:r>
            <a:r>
              <a:rPr lang="en-US" dirty="0" smtClean="0"/>
              <a:t> result!!</a:t>
            </a:r>
          </a:p>
          <a:p>
            <a:endParaRPr lang="en-US" dirty="0" smtClean="0"/>
          </a:p>
          <a:p>
            <a:r>
              <a:rPr lang="en-US" dirty="0" smtClean="0"/>
              <a:t>Not all code has to, or will, look alike!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015068"/>
            <a:ext cx="4953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</a:t>
            </a:r>
            <a:r>
              <a:rPr lang="en-US" dirty="0" smtClean="0"/>
              <a:t>! (with 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</a:t>
            </a:r>
            <a:r>
              <a:rPr lang="en-US" dirty="0" smtClean="0"/>
              <a:t>name. (</a:t>
            </a:r>
            <a:r>
              <a:rPr lang="en-US" dirty="0"/>
              <a:t>Remember to pass in a string!)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</a:t>
            </a:r>
            <a:r>
              <a:rPr lang="en-US" dirty="0" smtClean="0"/>
              <a:t>. Write a function that will square any number </a:t>
            </a:r>
            <a:r>
              <a:rPr lang="en-US" dirty="0" smtClean="0"/>
              <a:t>passed </a:t>
            </a:r>
            <a:r>
              <a:rPr lang="en-US" dirty="0" smtClean="0"/>
              <a:t>into it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Write a function that will take a value and add it to an </a:t>
            </a:r>
            <a:r>
              <a:rPr lang="en-US" dirty="0" smtClean="0"/>
              <a:t>array that is outside the function.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will return the name of an animal you pass in.</a:t>
            </a:r>
          </a:p>
          <a:p>
            <a:r>
              <a:rPr lang="en-US" dirty="0" smtClean="0"/>
              <a:t>2. Write a function that will divide the number you pass in by 5.</a:t>
            </a:r>
            <a:endParaRPr lang="en-US" dirty="0" smtClean="0"/>
          </a:p>
          <a:p>
            <a:r>
              <a:rPr lang="en-US" dirty="0"/>
              <a:t>3</a:t>
            </a:r>
            <a:r>
              <a:rPr lang="en-US" dirty="0" smtClean="0"/>
              <a:t>. </a:t>
            </a:r>
            <a:r>
              <a:rPr lang="en-US" dirty="0" smtClean="0"/>
              <a:t>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</a:t>
            </a:r>
            <a:r>
              <a:rPr lang="en-US" dirty="0" smtClean="0"/>
              <a:t>any object. Use object </a:t>
            </a:r>
            <a:r>
              <a:rPr lang="en-US" dirty="0" err="1" smtClean="0"/>
              <a:t>captainPlanet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4</a:t>
            </a:r>
            <a:r>
              <a:rPr lang="en-US" dirty="0" smtClean="0"/>
              <a:t>. </a:t>
            </a:r>
            <a:r>
              <a:rPr lang="en-US" dirty="0" smtClean="0"/>
              <a:t>Write a function that will add 1 to every element of an </a:t>
            </a:r>
            <a:r>
              <a:rPr lang="en-US" dirty="0" smtClean="0"/>
              <a:t>array that is passed in. Use </a:t>
            </a:r>
            <a:r>
              <a:rPr lang="en-US" dirty="0" err="1" smtClean="0"/>
              <a:t>addMeUp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/>
              <a:t>5</a:t>
            </a:r>
            <a:r>
              <a:rPr lang="en-US" dirty="0" smtClean="0"/>
              <a:t>. </a:t>
            </a:r>
            <a:r>
              <a:rPr lang="en-US" dirty="0" smtClean="0"/>
              <a:t>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</a:t>
            </a:r>
            <a:r>
              <a:rPr lang="en-US" dirty="0" smtClean="0"/>
              <a:t>array that is passed in. Use </a:t>
            </a:r>
            <a:r>
              <a:rPr lang="en-US" dirty="0" err="1" smtClean="0"/>
              <a:t>mixedUpTypes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Created in 10 days in May 1995 – Brendan </a:t>
            </a:r>
            <a:r>
              <a:rPr lang="en-US" dirty="0" err="1" smtClean="0"/>
              <a:t>Eich</a:t>
            </a:r>
            <a:r>
              <a:rPr lang="en-US" dirty="0" smtClean="0"/>
              <a:t> (Brave Software)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Originally called Mocha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LiveScript</a:t>
            </a:r>
            <a:r>
              <a:rPr lang="en-US" dirty="0" smtClean="0">
                <a:sym typeface="Wingdings"/>
              </a:rPr>
              <a:t>  JavaScript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Standardized in 1996-1997 (via ECMA)</a:t>
            </a:r>
          </a:p>
          <a:p>
            <a:pPr lvl="2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Official Release ECMA-262: ECMAScript  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Mostly used in web browsers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Web engines: V8 (Chrome, Opera), Nitro (Safari), </a:t>
            </a:r>
            <a:r>
              <a:rPr lang="en-US" dirty="0" err="1" smtClean="0"/>
              <a:t>SpiderMonkey</a:t>
            </a:r>
            <a:r>
              <a:rPr lang="en-US" dirty="0" smtClean="0"/>
              <a:t> (Firefox), JScript 9.0 (IE)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1. Write a function that will return the name of an animal you pass in.</a:t>
            </a:r>
          </a:p>
          <a:p>
            <a:r>
              <a:rPr lang="en-US" dirty="0"/>
              <a:t>2. Write a function that will divide the number you pass in by 5.</a:t>
            </a:r>
          </a:p>
          <a:p>
            <a:r>
              <a:rPr lang="en-US" dirty="0"/>
              <a:t>3. Write a function that will </a:t>
            </a:r>
            <a:r>
              <a:rPr lang="en-US" dirty="0" err="1"/>
              <a:t>console.log</a:t>
            </a:r>
            <a:r>
              <a:rPr lang="en-US" dirty="0"/>
              <a:t> the values of any object. Use object </a:t>
            </a:r>
            <a:r>
              <a:rPr lang="en-US" dirty="0" err="1"/>
              <a:t>captainPlanet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4. Write a function that will add 1 to every element of an array that is passed in. Use </a:t>
            </a:r>
            <a:r>
              <a:rPr lang="en-US" dirty="0" err="1"/>
              <a:t>addMeUp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5. Write a function that will tell me the </a:t>
            </a:r>
            <a:r>
              <a:rPr lang="en-US" dirty="0" err="1"/>
              <a:t>dataType</a:t>
            </a:r>
            <a:r>
              <a:rPr lang="en-US" dirty="0"/>
              <a:t> of every element in an array that is passed in. Use </a:t>
            </a:r>
            <a:r>
              <a:rPr lang="en-US" dirty="0" err="1"/>
              <a:t>mixedUpTypes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 smtClean="0"/>
              <a:t>4. What’s another name for JavaScript?</a:t>
            </a:r>
          </a:p>
          <a:p>
            <a:r>
              <a:rPr lang="en-US" dirty="0" smtClean="0"/>
              <a:t>5. True/False: JSON is a group of arrays.</a:t>
            </a:r>
          </a:p>
          <a:p>
            <a:r>
              <a:rPr lang="en-US" dirty="0" smtClean="0"/>
              <a:t>6. True/False: Functions must always take a parameter.</a:t>
            </a:r>
          </a:p>
          <a:p>
            <a:r>
              <a:rPr lang="en-US" dirty="0" smtClean="0"/>
              <a:t>7. True/False: Less code is always better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Code School (</a:t>
            </a:r>
            <a:r>
              <a:rPr lang="en-US" dirty="0" smtClean="0">
                <a:hlinkClick r:id="rId2"/>
              </a:rPr>
              <a:t>www.codeschool.io</a:t>
            </a:r>
            <a:r>
              <a:rPr lang="en-US" dirty="0" smtClean="0"/>
              <a:t>)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/>
              <a:t>Eloquent JavaScript (</a:t>
            </a:r>
            <a:r>
              <a:rPr lang="en-US" dirty="0">
                <a:hlinkClick r:id="rId3"/>
              </a:rPr>
              <a:t>http://eloquentjavascript.net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Pluralsight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www.pluralsight.com</a:t>
            </a:r>
            <a:r>
              <a:rPr lang="en-US" dirty="0"/>
              <a:t>)</a:t>
            </a:r>
            <a:r>
              <a:rPr lang="en-US" dirty="0" smtClean="0"/>
              <a:t>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Udacity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https://www.udacity.com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2472268"/>
            <a:ext cx="539261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JavaScript </a:t>
            </a:r>
            <a:r>
              <a:rPr lang="en-US" dirty="0" smtClean="0"/>
              <a:t>= JS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ES </a:t>
            </a:r>
            <a:r>
              <a:rPr lang="en-US" dirty="0"/>
              <a:t>is </a:t>
            </a:r>
            <a:r>
              <a:rPr lang="en-US" i="1" dirty="0"/>
              <a:t>a standard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JS </a:t>
            </a:r>
            <a:r>
              <a:rPr lang="en-US" dirty="0"/>
              <a:t>is an </a:t>
            </a:r>
            <a:r>
              <a:rPr lang="en-US" i="1" dirty="0"/>
              <a:t>implementation</a:t>
            </a:r>
            <a:r>
              <a:rPr lang="en-US" dirty="0"/>
              <a:t> of 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Versions of JS are sometimes called </a:t>
            </a:r>
            <a:r>
              <a:rPr lang="en-US" dirty="0" smtClean="0"/>
              <a:t>ES + version </a:t>
            </a:r>
            <a:r>
              <a:rPr lang="en-US" dirty="0"/>
              <a:t>number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ES5 </a:t>
            </a:r>
            <a:r>
              <a:rPr lang="en-US" dirty="0"/>
              <a:t>(current)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ES6 </a:t>
            </a:r>
            <a:r>
              <a:rPr lang="en-US" dirty="0"/>
              <a:t>(latest)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1426</TotalTime>
  <Words>4722</Words>
  <Application>Microsoft Macintosh PowerPoint</Application>
  <PresentationFormat>Widescreen</PresentationFormat>
  <Paragraphs>824</Paragraphs>
  <Slides>85</Slides>
  <Notes>64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1" baseType="lpstr">
      <vt:lpstr>Calibri</vt:lpstr>
      <vt:lpstr>Calibri Light</vt:lpstr>
      <vt:lpstr>Courier New</vt:lpstr>
      <vt:lpstr>Wingdings</vt:lpstr>
      <vt:lpstr>Arial</vt:lpstr>
      <vt:lpstr>Retrospect</vt:lpstr>
      <vt:lpstr>Intro to JavaScript (JS)</vt:lpstr>
      <vt:lpstr>Who IS Mark Brown II?</vt:lpstr>
      <vt:lpstr>Commerce Data Academy</vt:lpstr>
      <vt:lpstr>Course Files</vt:lpstr>
      <vt:lpstr>GOALS</vt:lpstr>
      <vt:lpstr>MAKE A FRIEND!!</vt:lpstr>
      <vt:lpstr>Front End vs Back End</vt:lpstr>
      <vt:lpstr>History of JavaScript</vt:lpstr>
      <vt:lpstr>TO BE CLEAR</vt:lpstr>
      <vt:lpstr>LETS GET TO IT!</vt:lpstr>
      <vt:lpstr>Informative Conversation Statements</vt:lpstr>
      <vt:lpstr>Our Agreement (Repeat After Me)</vt:lpstr>
      <vt:lpstr>Getting Started</vt:lpstr>
      <vt:lpstr>PowerPoint Presentation</vt:lpstr>
      <vt:lpstr>2 OPTIONS</vt:lpstr>
      <vt:lpstr>Developer Tools (on Chrome)</vt:lpstr>
      <vt:lpstr>JSBin.com</vt:lpstr>
      <vt:lpstr>Data Types</vt:lpstr>
      <vt:lpstr>STRINGS</vt:lpstr>
      <vt:lpstr>What do you mean ‘zero-index’?</vt:lpstr>
      <vt:lpstr>NUMBERS - INTEGERS</vt:lpstr>
      <vt:lpstr>NUMBERS - FLOATS </vt:lpstr>
      <vt:lpstr>BOOLEAN – NULL - UNDEFINED</vt:lpstr>
      <vt:lpstr>ARRAY</vt:lpstr>
      <vt:lpstr>OBJECT</vt:lpstr>
      <vt:lpstr>OPERATORS</vt:lpstr>
      <vt:lpstr>Console.log -  typeof – charAt()</vt:lpstr>
      <vt:lpstr>CODE-ALONG!</vt:lpstr>
      <vt:lpstr>YOUR TURN! (5 min)</vt:lpstr>
      <vt:lpstr>Console &amp; JSBin</vt:lpstr>
      <vt:lpstr>POP QUIZ!!</vt:lpstr>
      <vt:lpstr>VARIABLES</vt:lpstr>
      <vt:lpstr>WHAT DO YOU MEAN BY ORDERED?</vt:lpstr>
      <vt:lpstr>ARRAYS (cont.)</vt:lpstr>
      <vt:lpstr>ARRAYS – Built-in Methods</vt:lpstr>
      <vt:lpstr>CODE-ALONG!</vt:lpstr>
      <vt:lpstr>PowerPoint Presentation</vt:lpstr>
      <vt:lpstr>OBJECTS (cont.)</vt:lpstr>
      <vt:lpstr>MORE PRACTICE</vt:lpstr>
      <vt:lpstr>EVEN MORE PRACTICE</vt:lpstr>
      <vt:lpstr>REPEAT AFTER ME!</vt:lpstr>
      <vt:lpstr>BREAK! – 5 MIN</vt:lpstr>
      <vt:lpstr>JSON</vt:lpstr>
      <vt:lpstr>PROBLEM SET</vt:lpstr>
      <vt:lpstr>QUESTIONS????</vt:lpstr>
      <vt:lpstr>PSEUDOCODE!!!!</vt:lpstr>
      <vt:lpstr>PSEUDOCODE  (Your turn – Pair Programming)</vt:lpstr>
      <vt:lpstr>SHOW/TELL ME YOUR CODE!!!</vt:lpstr>
      <vt:lpstr>LOOPING (aka ‘For Loops’) - ARRAY</vt:lpstr>
      <vt:lpstr>CODE-ALONG!</vt:lpstr>
      <vt:lpstr>PRACTICE – 5 Min.</vt:lpstr>
      <vt:lpstr>YOUR TURN (5 min)</vt:lpstr>
      <vt:lpstr>SHOW/TELL ME YOUR CODE!!!</vt:lpstr>
      <vt:lpstr>Tell me my mistake!</vt:lpstr>
      <vt:lpstr>LOOPING (aka ‘For-In’) - OBJECT</vt:lpstr>
      <vt:lpstr>PRACTICE </vt:lpstr>
      <vt:lpstr>CODE-ALONG!</vt:lpstr>
      <vt:lpstr>PRACTICE – for YOU!</vt:lpstr>
      <vt:lpstr>BREAK!! – 10min</vt:lpstr>
      <vt:lpstr>PowerPoint Presentation</vt:lpstr>
      <vt:lpstr>FUNCTIONS</vt:lpstr>
      <vt:lpstr>FUNCTIONS</vt:lpstr>
      <vt:lpstr>FUNCTIONS</vt:lpstr>
      <vt:lpstr>FUNCTIONS – Calling and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PowerPoint Presentation</vt:lpstr>
      <vt:lpstr>FUNCTIONS - Synchronous</vt:lpstr>
      <vt:lpstr>FUNCTIONS – keyword ‘return’</vt:lpstr>
      <vt:lpstr>FUNCTIONS – keyword ‘return’</vt:lpstr>
      <vt:lpstr>FUNCTIONS</vt:lpstr>
      <vt:lpstr>FUNCTIONS - Readability</vt:lpstr>
      <vt:lpstr>CODING OBSERVATION</vt:lpstr>
      <vt:lpstr>FUNCTION PRACTICE! (with me)</vt:lpstr>
      <vt:lpstr>CODE-ALONG!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107</cp:revision>
  <dcterms:created xsi:type="dcterms:W3CDTF">2016-09-26T13:07:21Z</dcterms:created>
  <dcterms:modified xsi:type="dcterms:W3CDTF">2016-09-29T03:04:26Z</dcterms:modified>
</cp:coreProperties>
</file>